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  <p:sldMasterId id="2147483691" r:id="rId2"/>
    <p:sldMasterId id="2147483684" r:id="rId3"/>
    <p:sldMasterId id="2147483686" r:id="rId4"/>
    <p:sldMasterId id="2147483701" r:id="rId5"/>
  </p:sldMasterIdLst>
  <p:notesMasterIdLst>
    <p:notesMasterId r:id="rId44"/>
  </p:notesMasterIdLst>
  <p:sldIdLst>
    <p:sldId id="400" r:id="rId6"/>
    <p:sldId id="401" r:id="rId7"/>
    <p:sldId id="402" r:id="rId8"/>
    <p:sldId id="403" r:id="rId9"/>
    <p:sldId id="404" r:id="rId10"/>
    <p:sldId id="405" r:id="rId11"/>
    <p:sldId id="406" r:id="rId12"/>
    <p:sldId id="439" r:id="rId13"/>
    <p:sldId id="408" r:id="rId14"/>
    <p:sldId id="409" r:id="rId15"/>
    <p:sldId id="437" r:id="rId16"/>
    <p:sldId id="411" r:id="rId17"/>
    <p:sldId id="412" r:id="rId18"/>
    <p:sldId id="413" r:id="rId19"/>
    <p:sldId id="438" r:id="rId20"/>
    <p:sldId id="415" r:id="rId21"/>
    <p:sldId id="416" r:id="rId22"/>
    <p:sldId id="417" r:id="rId23"/>
    <p:sldId id="418" r:id="rId24"/>
    <p:sldId id="419" r:id="rId25"/>
    <p:sldId id="420" r:id="rId26"/>
    <p:sldId id="421" r:id="rId27"/>
    <p:sldId id="422" r:id="rId28"/>
    <p:sldId id="423" r:id="rId29"/>
    <p:sldId id="424" r:id="rId30"/>
    <p:sldId id="425" r:id="rId31"/>
    <p:sldId id="426" r:id="rId32"/>
    <p:sldId id="427" r:id="rId33"/>
    <p:sldId id="428" r:id="rId34"/>
    <p:sldId id="429" r:id="rId35"/>
    <p:sldId id="430" r:id="rId36"/>
    <p:sldId id="431" r:id="rId37"/>
    <p:sldId id="432" r:id="rId38"/>
    <p:sldId id="433" r:id="rId39"/>
    <p:sldId id="434" r:id="rId40"/>
    <p:sldId id="435" r:id="rId41"/>
    <p:sldId id="436" r:id="rId42"/>
    <p:sldId id="260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" id="{5973D931-3BAC-4F30-9C16-B7461F574E40}">
          <p14:sldIdLst>
            <p14:sldId id="400"/>
            <p14:sldId id="401"/>
            <p14:sldId id="402"/>
            <p14:sldId id="403"/>
            <p14:sldId id="404"/>
            <p14:sldId id="405"/>
            <p14:sldId id="406"/>
            <p14:sldId id="439"/>
            <p14:sldId id="408"/>
            <p14:sldId id="409"/>
            <p14:sldId id="437"/>
            <p14:sldId id="411"/>
            <p14:sldId id="412"/>
            <p14:sldId id="413"/>
            <p14:sldId id="438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2" pos="3264" userDrawn="1">
          <p15:clr>
            <a:srgbClr val="A4A3A4"/>
          </p15:clr>
        </p15:guide>
        <p15:guide id="3" orient="horz" pos="2256" userDrawn="1">
          <p15:clr>
            <a:srgbClr val="A4A3A4"/>
          </p15:clr>
        </p15:guide>
        <p15:guide id="4" pos="56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iporen, Laura" initials="CL" lastIdx="4" clrIdx="0">
    <p:extLst>
      <p:ext uri="{19B8F6BF-5375-455C-9EA6-DF929625EA0E}">
        <p15:presenceInfo xmlns:p15="http://schemas.microsoft.com/office/powerpoint/2012/main" userId="S-1-5-21-1645522239-1123561945-839522115-1006658" providerId="AD"/>
      </p:ext>
    </p:extLst>
  </p:cmAuthor>
  <p:cmAuthor id="2" name="Ciporen, Laura" initials="CL [2]" lastIdx="2" clrIdx="1">
    <p:extLst>
      <p:ext uri="{19B8F6BF-5375-455C-9EA6-DF929625EA0E}">
        <p15:presenceInfo xmlns:p15="http://schemas.microsoft.com/office/powerpoint/2012/main" userId="S::laura.ciporen@mheducation.com::567f631f-0624-4179-9d16-569ddce488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0000"/>
    <a:srgbClr val="75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03" autoAdjust="0"/>
    <p:restoredTop sz="86481" autoAdjust="0"/>
  </p:normalViewPr>
  <p:slideViewPr>
    <p:cSldViewPr snapToGrid="0" showGuides="1">
      <p:cViewPr varScale="1">
        <p:scale>
          <a:sx n="98" d="100"/>
          <a:sy n="98" d="100"/>
        </p:scale>
        <p:origin x="1662" y="90"/>
      </p:cViewPr>
      <p:guideLst>
        <p:guide pos="3264"/>
        <p:guide orient="horz" pos="2256"/>
        <p:guide pos="5640"/>
      </p:guideLst>
    </p:cSldViewPr>
  </p:slideViewPr>
  <p:outlineViewPr>
    <p:cViewPr>
      <p:scale>
        <a:sx n="33" d="100"/>
        <a:sy n="33" d="100"/>
      </p:scale>
      <p:origin x="0" y="-704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15294-8BCE-4B15-84C9-4E8D5074478D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56329-1779-487C-B587-BBABA47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05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chapter introduces you to skills and concepts you need to be prepared for the ever-changing digital world including impact, hardware, and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17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71145" rtl="0" eaLnBrk="1" fontAlgn="auto" latinLnBrk="0" hangingPunct="1">
              <a:lnSpc>
                <a:spcPct val="100000"/>
              </a:lnSpc>
              <a:spcBef>
                <a:spcPts val="464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  <a:defRPr/>
            </a:pPr>
            <a:r>
              <a:rPr lang="en-GB" dirty="0"/>
              <a:t>Use </a:t>
            </a:r>
            <a:r>
              <a:rPr lang="en-GB" b="1" dirty="0"/>
              <a:t>URL</a:t>
            </a:r>
            <a:r>
              <a:rPr lang="en-GB" dirty="0"/>
              <a:t> (uniform resource locator) (Key Term) to connect to other resources.</a:t>
            </a:r>
            <a:r>
              <a:rPr lang="en-GB" baseline="0" dirty="0"/>
              <a:t> URL is the </a:t>
            </a:r>
            <a:r>
              <a:rPr lang="en-GB" b="1" baseline="0" dirty="0"/>
              <a:t>address</a:t>
            </a:r>
            <a:r>
              <a:rPr lang="en-GB" baseline="0" dirty="0"/>
              <a:t> (key term) and contains two parts. </a:t>
            </a:r>
            <a:endParaRPr lang="en-GB" dirty="0"/>
          </a:p>
          <a:p>
            <a:pPr defTabSz="471145">
              <a:spcBef>
                <a:spcPts val="464"/>
              </a:spcBef>
              <a:buFontTx/>
              <a:buNone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endParaRPr lang="en-GB" dirty="0"/>
          </a:p>
          <a:p>
            <a:pPr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Two parts to URL: </a:t>
            </a:r>
          </a:p>
          <a:p>
            <a:pPr lvl="1"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protocol</a:t>
            </a:r>
            <a:r>
              <a:rPr lang="en-GB" dirty="0"/>
              <a:t> (Key Term), rules for exchanging data between computers (usually http://); </a:t>
            </a:r>
          </a:p>
          <a:p>
            <a:pPr lvl="1"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domain name </a:t>
            </a:r>
            <a:r>
              <a:rPr lang="en-GB" dirty="0"/>
              <a:t>(Key Term) – specific address where the resource is located</a:t>
            </a:r>
          </a:p>
          <a:p>
            <a:pPr lvl="1"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endParaRPr lang="en-GB" dirty="0"/>
          </a:p>
          <a:p>
            <a:pPr marL="0" marR="0" lvl="0" indent="0" algn="l" defTabSz="471145" rtl="0" eaLnBrk="1" fontAlgn="auto" latinLnBrk="0" hangingPunct="1">
              <a:lnSpc>
                <a:spcPct val="100000"/>
              </a:lnSpc>
              <a:spcBef>
                <a:spcPts val="464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  <a:defRPr/>
            </a:pPr>
            <a:r>
              <a:rPr lang="en-GB" dirty="0"/>
              <a:t>Many</a:t>
            </a:r>
            <a:r>
              <a:rPr lang="en-GB" baseline="0" dirty="0"/>
              <a:t> URLs have additional parts specifying directory paths and file names.</a:t>
            </a:r>
            <a:endParaRPr lang="en-GB" dirty="0"/>
          </a:p>
          <a:p>
            <a:pPr lvl="0" defTabSz="471145">
              <a:spcBef>
                <a:spcPts val="464"/>
              </a:spcBef>
              <a:buFontTx/>
              <a:buNone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49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TLD</a:t>
            </a:r>
            <a:r>
              <a:rPr lang="en-GB" dirty="0"/>
              <a:t> or </a:t>
            </a:r>
            <a:r>
              <a:rPr lang="en-GB" b="1" dirty="0"/>
              <a:t>Top-level domain </a:t>
            </a:r>
            <a:r>
              <a:rPr lang="en-GB" dirty="0"/>
              <a:t>(key term),</a:t>
            </a:r>
            <a:r>
              <a:rPr lang="en-GB" baseline="0" dirty="0"/>
              <a:t> also known as the </a:t>
            </a:r>
            <a:r>
              <a:rPr lang="en-GB" b="1" baseline="0" dirty="0"/>
              <a:t>web</a:t>
            </a:r>
            <a:r>
              <a:rPr lang="en-GB" baseline="0" dirty="0"/>
              <a:t> </a:t>
            </a:r>
            <a:r>
              <a:rPr lang="en-GB" b="1" baseline="0" dirty="0"/>
              <a:t>suffix</a:t>
            </a:r>
            <a:r>
              <a:rPr lang="en-GB" dirty="0"/>
              <a:t> (key term) identifies the type of organization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96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71145">
              <a:lnSpc>
                <a:spcPct val="95000"/>
              </a:lnSpc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Browsers </a:t>
            </a:r>
            <a:r>
              <a:rPr lang="en-GB" dirty="0">
                <a:cs typeface="Times New Roman" pitchFamily="18" charset="0"/>
              </a:rPr>
              <a:t>Interpret the </a:t>
            </a:r>
            <a:r>
              <a:rPr lang="en-GB" b="1" dirty="0">
                <a:cs typeface="Times New Roman" pitchFamily="18" charset="0"/>
              </a:rPr>
              <a:t>HTML</a:t>
            </a:r>
            <a:r>
              <a:rPr lang="en-GB" dirty="0">
                <a:cs typeface="Times New Roman" pitchFamily="18" charset="0"/>
              </a:rPr>
              <a:t> (key term) codes and</a:t>
            </a:r>
            <a:r>
              <a:rPr lang="en-GB" baseline="0" dirty="0">
                <a:cs typeface="Times New Roman" pitchFamily="18" charset="0"/>
              </a:rPr>
              <a:t> formatting instructions and </a:t>
            </a:r>
            <a:r>
              <a:rPr lang="en-GB" dirty="0">
                <a:cs typeface="Times New Roman" pitchFamily="18" charset="0"/>
              </a:rPr>
              <a:t>displays</a:t>
            </a:r>
            <a:r>
              <a:rPr lang="en-GB" baseline="0" dirty="0">
                <a:cs typeface="Times New Roman" pitchFamily="18" charset="0"/>
              </a:rPr>
              <a:t> the document as a </a:t>
            </a:r>
            <a:r>
              <a:rPr lang="en-GB" b="1" baseline="0" dirty="0">
                <a:cs typeface="Times New Roman" pitchFamily="18" charset="0"/>
              </a:rPr>
              <a:t>web </a:t>
            </a:r>
            <a:r>
              <a:rPr lang="en-GB" b="1" dirty="0">
                <a:cs typeface="Times New Roman" pitchFamily="18" charset="0"/>
              </a:rPr>
              <a:t>page </a:t>
            </a:r>
            <a:r>
              <a:rPr lang="en-GB" b="0" dirty="0">
                <a:cs typeface="Times New Roman" pitchFamily="18" charset="0"/>
              </a:rPr>
              <a:t>(term term)</a:t>
            </a:r>
            <a:endParaRPr lang="en-GB" b="1" dirty="0">
              <a:cs typeface="Times New Roman" pitchFamily="18" charset="0"/>
            </a:endParaRPr>
          </a:p>
          <a:p>
            <a:pPr defTabSz="471145">
              <a:spcBef>
                <a:spcPts val="77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>
                <a:cs typeface="Times New Roman" pitchFamily="18" charset="0"/>
              </a:rPr>
              <a:t>May contain </a:t>
            </a:r>
          </a:p>
          <a:p>
            <a:pPr lvl="1" defTabSz="471145">
              <a:spcBef>
                <a:spcPts val="77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>
                <a:cs typeface="Times New Roman" pitchFamily="18" charset="0"/>
              </a:rPr>
              <a:t>Hyperlinks</a:t>
            </a:r>
            <a:r>
              <a:rPr lang="en-GB" dirty="0">
                <a:cs typeface="Times New Roman" pitchFamily="18" charset="0"/>
              </a:rPr>
              <a:t> (Key Term)</a:t>
            </a:r>
            <a:r>
              <a:rPr lang="en-GB" baseline="0" dirty="0">
                <a:cs typeface="Times New Roman" pitchFamily="18" charset="0"/>
              </a:rPr>
              <a:t> or </a:t>
            </a:r>
            <a:r>
              <a:rPr lang="en-GB" b="1" baseline="0" dirty="0">
                <a:cs typeface="Times New Roman" pitchFamily="18" charset="0"/>
              </a:rPr>
              <a:t>links</a:t>
            </a:r>
            <a:r>
              <a:rPr lang="en-GB" baseline="0" dirty="0">
                <a:cs typeface="Times New Roman" pitchFamily="18" charset="0"/>
              </a:rPr>
              <a:t> (key term)</a:t>
            </a:r>
            <a:r>
              <a:rPr lang="en-GB" dirty="0">
                <a:cs typeface="Times New Roman" pitchFamily="18" charset="0"/>
              </a:rPr>
              <a:t> -- allow users to quickly connect to other pages or web sites</a:t>
            </a:r>
          </a:p>
          <a:p>
            <a:pPr lvl="1" defTabSz="471145">
              <a:spcBef>
                <a:spcPts val="77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>
                <a:cs typeface="Times New Roman" pitchFamily="18" charset="0"/>
              </a:rPr>
              <a:t>Graphics</a:t>
            </a:r>
          </a:p>
          <a:p>
            <a:pPr lvl="1" defTabSz="471145">
              <a:spcBef>
                <a:spcPts val="77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>
                <a:cs typeface="Times New Roman" pitchFamily="18" charset="0"/>
              </a:rPr>
              <a:t>Text</a:t>
            </a:r>
          </a:p>
          <a:p>
            <a:pPr lvl="1" defTabSz="471145">
              <a:spcBef>
                <a:spcPts val="77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>
                <a:cs typeface="Times New Roman" pitchFamily="18" charset="0"/>
              </a:rPr>
              <a:t>Multimedia elements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2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71145">
              <a:lnSpc>
                <a:spcPct val="95000"/>
              </a:lnSpc>
              <a:spcBef>
                <a:spcPts val="464"/>
              </a:spcBef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JavaScript</a:t>
            </a:r>
            <a:r>
              <a:rPr lang="en-GB" dirty="0"/>
              <a:t> (key term) – language used with HTML documents</a:t>
            </a:r>
            <a:r>
              <a:rPr lang="en-GB" baseline="0" dirty="0"/>
              <a:t> to trigger interactive features such as opening a new browser</a:t>
            </a:r>
            <a:endParaRPr lang="en-GB" dirty="0"/>
          </a:p>
          <a:p>
            <a:pPr marL="0" marR="0" lvl="0" indent="0" algn="l" defTabSz="471145" rtl="0" eaLnBrk="1" fontAlgn="auto" latinLnBrk="0" hangingPunct="1">
              <a:lnSpc>
                <a:spcPct val="95000"/>
              </a:lnSpc>
              <a:spcBef>
                <a:spcPts val="464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  <a:defRPr/>
            </a:pPr>
            <a:r>
              <a:rPr lang="en-US" b="1" baseline="0" dirty="0"/>
              <a:t>PHP</a:t>
            </a:r>
            <a:r>
              <a:rPr lang="en-US" baseline="0" dirty="0"/>
              <a:t> (key term) – language also used the HTML documents to improve website’s interactivity. However, PHP executives on the website’s computer, JavaScript executes on the user’s computer.</a:t>
            </a:r>
            <a:br>
              <a:rPr lang="en-US" baseline="0" dirty="0"/>
            </a:br>
            <a:r>
              <a:rPr lang="en-GB" b="1" dirty="0"/>
              <a:t>Cascading Style Sheets </a:t>
            </a:r>
            <a:r>
              <a:rPr lang="en-GB" dirty="0"/>
              <a:t>(key term) – files referenced that control the appearance of a web page giving them consistent look for presentation.</a:t>
            </a:r>
            <a:endParaRPr lang="en-US" dirty="0"/>
          </a:p>
          <a:p>
            <a:r>
              <a:rPr lang="en-US" b="1" dirty="0"/>
              <a:t>Mobile Browsers </a:t>
            </a:r>
            <a:r>
              <a:rPr lang="en-US" dirty="0"/>
              <a:t>(key term) – designed to run on portable devices.</a:t>
            </a:r>
            <a:r>
              <a:rPr lang="en-US" baseline="0" dirty="0"/>
              <a:t> Contain special navigational tools for convenience to pinch and stretch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82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Web</a:t>
            </a:r>
            <a:r>
              <a:rPr lang="en-US" b="1" baseline="0" dirty="0"/>
              <a:t> utilities </a:t>
            </a:r>
            <a:r>
              <a:rPr lang="en-US" baseline="0" dirty="0"/>
              <a:t>(key term) are specialized utility programs that make using the Internet and web easier and safer </a:t>
            </a:r>
          </a:p>
          <a:p>
            <a:endParaRPr lang="en-US" baseline="0" dirty="0"/>
          </a:p>
          <a:p>
            <a:r>
              <a:rPr lang="en-US" baseline="0" dirty="0"/>
              <a:t>The utilities we will discuss are:</a:t>
            </a:r>
          </a:p>
          <a:p>
            <a:endParaRPr lang="en-US" baseline="0" dirty="0"/>
          </a:p>
          <a:p>
            <a:r>
              <a:rPr lang="en-US" baseline="0" dirty="0"/>
              <a:t>Filters</a:t>
            </a:r>
          </a:p>
          <a:p>
            <a:r>
              <a:rPr lang="en-US" baseline="0" dirty="0"/>
              <a:t>File Transfer Utilities</a:t>
            </a:r>
          </a:p>
          <a:p>
            <a:r>
              <a:rPr lang="en-US" baseline="0" dirty="0"/>
              <a:t>Internet Security Suites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37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Filters</a:t>
            </a:r>
            <a:r>
              <a:rPr lang="en-US" dirty="0"/>
              <a:t> (key term) – block access to selected sites. </a:t>
            </a:r>
          </a:p>
          <a:p>
            <a:endParaRPr lang="en-US" dirty="0"/>
          </a:p>
          <a:p>
            <a:r>
              <a:rPr lang="en-US" dirty="0"/>
              <a:t>Filters can also monitor use and generate reports detailing the total time spent on the Internet and specific sites.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Best know 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Net Nanny – www.netnanny.com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Qustodio</a:t>
            </a:r>
            <a:r>
              <a:rPr lang="en-US" baseline="0" dirty="0"/>
              <a:t> Parental Control – www.qustodio.com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Circle with Disney – meetcircle.com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Norton Online Family – onlinefamily.Norton.com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McAfee Family Protection – www.mcafeefamilyprotection.com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25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679" indent="-176679">
              <a:buFont typeface="Arial" pitchFamily="34" charset="0"/>
              <a:buChar char="•"/>
            </a:pPr>
            <a:r>
              <a:rPr lang="en-US" dirty="0"/>
              <a:t>Also referred to as </a:t>
            </a:r>
            <a:r>
              <a:rPr lang="en-US" b="1" dirty="0"/>
              <a:t>downloading</a:t>
            </a:r>
            <a:r>
              <a:rPr lang="en-US" dirty="0"/>
              <a:t> (key term) – receiving</a:t>
            </a:r>
            <a:r>
              <a:rPr lang="en-US" baseline="0" dirty="0"/>
              <a:t> a file from the Internet and </a:t>
            </a:r>
            <a:r>
              <a:rPr lang="en-US" b="1" baseline="0" dirty="0"/>
              <a:t>uploading</a:t>
            </a:r>
            <a:r>
              <a:rPr lang="en-US" baseline="0" dirty="0"/>
              <a:t> (key term) copying a file to the Internet</a:t>
            </a:r>
          </a:p>
          <a:p>
            <a:pPr marL="176679" indent="-176679">
              <a:buFont typeface="Arial" pitchFamily="34" charset="0"/>
              <a:buChar char="•"/>
            </a:pPr>
            <a:r>
              <a:rPr lang="en-US" b="1" baseline="0" dirty="0"/>
              <a:t>Web-based file transfer services </a:t>
            </a:r>
            <a:r>
              <a:rPr lang="en-US" baseline="0" dirty="0"/>
              <a:t>(key term)</a:t>
            </a:r>
          </a:p>
          <a:p>
            <a:pPr marL="647824" lvl="1" indent="-176679">
              <a:buFont typeface="Arial" pitchFamily="34" charset="0"/>
              <a:buChar char="•"/>
            </a:pPr>
            <a:r>
              <a:rPr lang="en-US" baseline="0" dirty="0"/>
              <a:t>uses web browser to upload and download files</a:t>
            </a:r>
          </a:p>
          <a:p>
            <a:pPr marL="1118968" lvl="2" indent="-176679">
              <a:buFont typeface="Arial" pitchFamily="34" charset="0"/>
              <a:buChar char="•"/>
            </a:pPr>
            <a:r>
              <a:rPr lang="en-US" baseline="0" dirty="0"/>
              <a:t>Dropbox.com is a widely used service</a:t>
            </a:r>
          </a:p>
          <a:p>
            <a:pPr marL="176679" indent="-176679">
              <a:buFont typeface="Arial" pitchFamily="34" charset="0"/>
              <a:buChar char="•"/>
            </a:pPr>
            <a:r>
              <a:rPr lang="en-US" b="1" baseline="0" dirty="0" err="1"/>
              <a:t>BitTorrent</a:t>
            </a:r>
            <a:r>
              <a:rPr lang="en-US" baseline="0" dirty="0"/>
              <a:t> (key term)</a:t>
            </a:r>
          </a:p>
          <a:p>
            <a:pPr marL="633879" marR="0" lvl="1" indent="-17667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/>
              <a:t>distributes file transfers across many computers for more efficient downloads</a:t>
            </a:r>
          </a:p>
          <a:p>
            <a:pPr marL="176679" marR="0" indent="-17667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dirty="0"/>
              <a:t>File Transfer Protocol (key term) and Secure</a:t>
            </a:r>
            <a:r>
              <a:rPr lang="en-US" b="1" baseline="0" dirty="0"/>
              <a:t> File Transfer Protocol </a:t>
            </a:r>
            <a:r>
              <a:rPr lang="en-US" baseline="0" dirty="0"/>
              <a:t>(key term) (</a:t>
            </a:r>
            <a:r>
              <a:rPr lang="en-US" dirty="0"/>
              <a:t>FTP &amp; SFTP) </a:t>
            </a:r>
          </a:p>
          <a:p>
            <a:pPr marL="647824" lvl="1" indent="-176679">
              <a:buFont typeface="Arial" pitchFamily="34" charset="0"/>
              <a:buChar char="•"/>
            </a:pPr>
            <a:r>
              <a:rPr lang="en-US" dirty="0"/>
              <a:t>copy files</a:t>
            </a:r>
            <a:r>
              <a:rPr lang="en-US" baseline="0" dirty="0"/>
              <a:t> to and from your computer to the Internet</a:t>
            </a:r>
          </a:p>
          <a:p>
            <a:pPr marL="647824" lvl="1" indent="-176679">
              <a:buFont typeface="Arial" pitchFamily="34" charset="0"/>
              <a:buChar char="•"/>
            </a:pPr>
            <a:r>
              <a:rPr lang="en-US" baseline="0" dirty="0"/>
              <a:t>used for uploading changes to a website</a:t>
            </a:r>
          </a:p>
          <a:p>
            <a:pPr marL="647824" lvl="1" indent="-176679">
              <a:buFont typeface="Arial" pitchFamily="34" charset="0"/>
              <a:buChar char="•"/>
            </a:pPr>
            <a:r>
              <a:rPr lang="en-US" baseline="0" dirty="0"/>
              <a:t>good for transferring large files</a:t>
            </a:r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36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r>
              <a:rPr lang="en-GB" b="1" dirty="0"/>
              <a:t>Internet Security Suites </a:t>
            </a:r>
            <a:r>
              <a:rPr lang="en-GB" dirty="0"/>
              <a:t>(Key Term) – collection of utility programs designed to maintain your security and privacy while you are on the Web</a:t>
            </a:r>
          </a:p>
          <a:p>
            <a:pPr marL="171450" indent="-171450" defTabSz="942289">
              <a:buFont typeface="Arial" panose="020B0604020202020204" pitchFamily="34" charset="0"/>
              <a:buChar char="•"/>
              <a:defRPr/>
            </a:pPr>
            <a:r>
              <a:rPr lang="en-GB" dirty="0"/>
              <a:t>Control spam</a:t>
            </a:r>
          </a:p>
          <a:p>
            <a:pPr marL="171450" indent="-171450" defTabSz="942289">
              <a:buFont typeface="Arial" panose="020B0604020202020204" pitchFamily="34" charset="0"/>
              <a:buChar char="•"/>
              <a:defRPr/>
            </a:pPr>
            <a:r>
              <a:rPr lang="en-GB" dirty="0"/>
              <a:t>Protect against computer viruses</a:t>
            </a:r>
          </a:p>
          <a:p>
            <a:pPr marL="171450" indent="-171450" defTabSz="942289">
              <a:buFont typeface="Arial" panose="020B0604020202020204" pitchFamily="34" charset="0"/>
              <a:buChar char="•"/>
              <a:defRPr/>
            </a:pPr>
            <a:r>
              <a:rPr lang="en-GB" dirty="0"/>
              <a:t>Provide filters</a:t>
            </a:r>
          </a:p>
          <a:p>
            <a:endParaRPr lang="en-US" dirty="0"/>
          </a:p>
          <a:p>
            <a:pPr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Suites are the most cost efficient</a:t>
            </a:r>
            <a:r>
              <a:rPr lang="en-GB" baseline="0" dirty="0"/>
              <a:t> way to go instead of buying each component separately.</a:t>
            </a:r>
          </a:p>
          <a:p>
            <a:pPr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endParaRPr lang="en-GB" baseline="0" dirty="0"/>
          </a:p>
          <a:p>
            <a:pPr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aseline="0" dirty="0"/>
              <a:t>McAfee Internet Security</a:t>
            </a:r>
          </a:p>
          <a:p>
            <a:pPr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aseline="0" dirty="0"/>
              <a:t>Symantec Norton Internet Security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96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71145">
              <a:spcBef>
                <a:spcPct val="0"/>
              </a:spcBef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Communication – most popular Internet activity: </a:t>
            </a:r>
          </a:p>
          <a:p>
            <a:pPr lvl="1" defTabSz="471145">
              <a:spcBef>
                <a:spcPct val="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aseline="0" dirty="0"/>
              <a:t>Social Networking</a:t>
            </a:r>
          </a:p>
          <a:p>
            <a:pPr lvl="1" defTabSz="471145">
              <a:spcBef>
                <a:spcPct val="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aseline="0" dirty="0"/>
              <a:t>Blogs</a:t>
            </a:r>
          </a:p>
          <a:p>
            <a:pPr lvl="1" defTabSz="471145">
              <a:spcBef>
                <a:spcPct val="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aseline="0" dirty="0"/>
              <a:t>Microblogs</a:t>
            </a:r>
          </a:p>
          <a:p>
            <a:pPr lvl="1" defTabSz="471145">
              <a:spcBef>
                <a:spcPct val="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aseline="0" dirty="0"/>
              <a:t>Podcasts</a:t>
            </a:r>
          </a:p>
          <a:p>
            <a:pPr lvl="1" defTabSz="471145">
              <a:spcBef>
                <a:spcPct val="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aseline="0" dirty="0"/>
              <a:t>Wikis</a:t>
            </a:r>
          </a:p>
          <a:p>
            <a:pPr lvl="1" defTabSz="471145">
              <a:spcBef>
                <a:spcPct val="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aseline="0" dirty="0"/>
              <a:t>Messaging</a:t>
            </a:r>
          </a:p>
          <a:p>
            <a:pPr marL="457200" marR="0" lvl="1" indent="0" algn="l" defTabSz="4711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  <a:defRPr/>
            </a:pPr>
            <a:r>
              <a:rPr lang="en-GB" baseline="0" dirty="0"/>
              <a:t>E-mail</a:t>
            </a:r>
          </a:p>
          <a:p>
            <a:pPr lvl="1" defTabSz="471145">
              <a:spcBef>
                <a:spcPct val="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endParaRPr lang="en-GB" baseline="0" dirty="0"/>
          </a:p>
          <a:p>
            <a:pPr defTabSz="471145">
              <a:spcBef>
                <a:spcPct val="0"/>
              </a:spcBef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56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471145">
              <a:spcBef>
                <a:spcPct val="0"/>
              </a:spcBef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Social Networking </a:t>
            </a:r>
            <a:r>
              <a:rPr lang="en-GB" dirty="0"/>
              <a:t>(Key Term)</a:t>
            </a:r>
          </a:p>
          <a:p>
            <a:pPr marL="199339" lvl="0" indent="-171450" defTabSz="471145">
              <a:spcBef>
                <a:spcPct val="0"/>
              </a:spcBef>
              <a:buFont typeface="Arial" panose="020B0604020202020204" pitchFamily="34" charset="0"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One of the fastest growing uses of the Internet</a:t>
            </a:r>
          </a:p>
          <a:p>
            <a:pPr marL="199339" lvl="0" indent="-171450" defTabSz="471145">
              <a:spcBef>
                <a:spcPct val="0"/>
              </a:spcBef>
              <a:buFont typeface="Arial" panose="020B0604020202020204" pitchFamily="34" charset="0"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Connecting individuals to one another </a:t>
            </a:r>
          </a:p>
          <a:p>
            <a:pPr marL="471145" lvl="1" defTabSz="471145">
              <a:spcBef>
                <a:spcPct val="0"/>
              </a:spcBef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endParaRPr lang="en-GB" dirty="0"/>
          </a:p>
          <a:p>
            <a:pPr marL="13945" lvl="0" defTabSz="471145">
              <a:spcBef>
                <a:spcPct val="0"/>
              </a:spcBef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Common features in most all social networking sites:</a:t>
            </a:r>
          </a:p>
          <a:p>
            <a:pPr marL="185395" lvl="0" indent="-171450" defTabSz="471145">
              <a:spcBef>
                <a:spcPct val="0"/>
              </a:spcBef>
              <a:buFont typeface="Arial" panose="020B0604020202020204" pitchFamily="34" charset="0"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Profiles</a:t>
            </a:r>
            <a:r>
              <a:rPr lang="en-GB" dirty="0"/>
              <a:t> (key term) – created by individuals to share personal information</a:t>
            </a:r>
          </a:p>
          <a:p>
            <a:pPr marL="185395" lvl="0" indent="-171450" defTabSz="471145">
              <a:spcBef>
                <a:spcPct val="0"/>
              </a:spcBef>
              <a:buFont typeface="Arial" panose="020B0604020202020204" pitchFamily="34" charset="0"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Pages</a:t>
            </a:r>
            <a:r>
              <a:rPr lang="en-GB" dirty="0"/>
              <a:t> (key term) – created by companies to promote their business</a:t>
            </a:r>
          </a:p>
          <a:p>
            <a:pPr marL="185395" lvl="0" indent="-171450" defTabSz="471145">
              <a:spcBef>
                <a:spcPct val="0"/>
              </a:spcBef>
              <a:buFont typeface="Arial" panose="020B0604020202020204" pitchFamily="34" charset="0"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Groups</a:t>
            </a:r>
            <a:r>
              <a:rPr lang="en-GB" dirty="0"/>
              <a:t> (key term) – communities of individuals who share a common interest</a:t>
            </a:r>
          </a:p>
          <a:p>
            <a:pPr marL="185395" lvl="0" indent="-171450" defTabSz="471145">
              <a:spcBef>
                <a:spcPct val="0"/>
              </a:spcBef>
              <a:buFont typeface="Arial" panose="020B0604020202020204" pitchFamily="34" charset="0"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Friends</a:t>
            </a:r>
            <a:r>
              <a:rPr lang="en-GB" dirty="0"/>
              <a:t> (key term) – list of those you want to communicate with</a:t>
            </a:r>
          </a:p>
          <a:p>
            <a:pPr marL="185395" lvl="0" indent="-171450" defTabSz="471145">
              <a:spcBef>
                <a:spcPct val="0"/>
              </a:spcBef>
              <a:buFont typeface="Arial" panose="020B0604020202020204" pitchFamily="34" charset="0"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News feed </a:t>
            </a:r>
            <a:r>
              <a:rPr lang="en-GB" dirty="0"/>
              <a:t>(key term) – first page you see after logging into the site</a:t>
            </a:r>
          </a:p>
          <a:p>
            <a:pPr marL="185395" lvl="0" indent="-171450" defTabSz="471145">
              <a:spcBef>
                <a:spcPct val="0"/>
              </a:spcBef>
              <a:buFont typeface="Arial" panose="020B0604020202020204" pitchFamily="34" charset="0"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Share settings </a:t>
            </a:r>
            <a:r>
              <a:rPr lang="en-GB" dirty="0"/>
              <a:t>(key term) – settings you set determining who can see your posts</a:t>
            </a:r>
          </a:p>
          <a:p>
            <a:pPr marL="185395" lvl="0" indent="-171450" defTabSz="471145">
              <a:spcBef>
                <a:spcPct val="0"/>
              </a:spcBef>
              <a:buFont typeface="Arial" panose="020B0604020202020204" pitchFamily="34" charset="0"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endParaRPr lang="en-GB" dirty="0"/>
          </a:p>
          <a:p>
            <a:pPr marL="13945" lvl="0" indent="0" defTabSz="471145">
              <a:spcBef>
                <a:spcPct val="0"/>
              </a:spcBef>
              <a:buFont typeface="Arial" panose="020B0604020202020204" pitchFamily="34" charset="0"/>
              <a:buNone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1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the Learning Objectives with students to help them understand what they need to get from the chapter.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65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679" indent="-176679">
              <a:buFontTx/>
              <a:buChar char="•"/>
            </a:pPr>
            <a:r>
              <a:rPr lang="en-US" b="1" dirty="0"/>
              <a:t>Blogs</a:t>
            </a:r>
            <a:r>
              <a:rPr lang="en-US" dirty="0"/>
              <a:t> (key</a:t>
            </a:r>
            <a:r>
              <a:rPr lang="en-US" baseline="0" dirty="0"/>
              <a:t> term) </a:t>
            </a:r>
            <a:r>
              <a:rPr lang="en-US" dirty="0"/>
              <a:t>personal websites to keep in touch with family and friends</a:t>
            </a:r>
          </a:p>
          <a:p>
            <a:pPr marL="633879" lvl="1" indent="-176679">
              <a:buFontTx/>
              <a:buChar char="•"/>
            </a:pPr>
            <a:r>
              <a:rPr lang="en-US" dirty="0"/>
              <a:t>Online diaries</a:t>
            </a:r>
          </a:p>
          <a:p>
            <a:pPr marL="633879" lvl="1" indent="-176679">
              <a:buFontTx/>
              <a:buChar char="•"/>
            </a:pPr>
            <a:r>
              <a:rPr lang="en-US" dirty="0"/>
              <a:t>Blogger and WordPress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Microblog</a:t>
            </a:r>
            <a:r>
              <a:rPr lang="en-US" dirty="0"/>
              <a:t> (key term) publish only short sentences</a:t>
            </a:r>
          </a:p>
          <a:p>
            <a:pPr marL="633879" lvl="1" indent="-176679">
              <a:buFontTx/>
              <a:buChar char="•"/>
            </a:pPr>
            <a:r>
              <a:rPr lang="en-US" b="1" dirty="0"/>
              <a:t>Twitter</a:t>
            </a:r>
            <a:r>
              <a:rPr lang="en-US" dirty="0"/>
              <a:t> (key term) is the most popular</a:t>
            </a:r>
          </a:p>
          <a:p>
            <a:pPr marL="1091079" lvl="2" indent="-176679">
              <a:buFontTx/>
              <a:buChar char="•"/>
            </a:pPr>
            <a:r>
              <a:rPr lang="en-US" b="1" dirty="0"/>
              <a:t>Tweet</a:t>
            </a:r>
            <a:r>
              <a:rPr lang="en-US" dirty="0"/>
              <a:t> is a Twitter message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67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b="1" baseline="0" dirty="0"/>
              <a:t>Podcasts</a:t>
            </a:r>
            <a:r>
              <a:rPr lang="en-US" baseline="0" dirty="0"/>
              <a:t> (key term) available on iTunes and are typically a series of programs</a:t>
            </a:r>
          </a:p>
          <a:p>
            <a:pPr defTabSz="94228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/>
          </a:p>
          <a:p>
            <a:pPr defTabSz="94228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b="1" dirty="0"/>
              <a:t>Wiki</a:t>
            </a:r>
            <a:r>
              <a:rPr lang="en-US" dirty="0"/>
              <a:t> (key term)</a:t>
            </a:r>
            <a:r>
              <a:rPr lang="en-US" baseline="0" dirty="0"/>
              <a:t> – website which is editable by users. Built on a community of interested people that build knowledge over time.</a:t>
            </a:r>
          </a:p>
          <a:p>
            <a:pPr defTabSz="94228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/>
          </a:p>
          <a:p>
            <a:pPr defTabSz="94228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b="1" dirty="0"/>
              <a:t>Wikipedia</a:t>
            </a:r>
            <a:r>
              <a:rPr lang="en-US" dirty="0"/>
              <a:t> (key term) is an example of using a wiki as an online encyclopedia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58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Electronic messaging is a popular way to communicate quickly and efficiently with friends, family, and co-workers. This form of communication is particularly common on cell phones, where messages are short and informal, and instantaneous responses are the standard.</a:t>
            </a:r>
          </a:p>
          <a:p>
            <a:r>
              <a:rPr lang="en-US" dirty="0"/>
              <a:t>Text messaging – AKA SMS – fewer than 160 characters, short electronic message</a:t>
            </a:r>
          </a:p>
          <a:p>
            <a:r>
              <a:rPr lang="en-US" dirty="0"/>
              <a:t>MMS – Multimedia messaging service – images, video, sound</a:t>
            </a:r>
          </a:p>
          <a:p>
            <a:r>
              <a:rPr lang="en-US" dirty="0"/>
              <a:t>Instant Messaging – two or more people contact each other via direct, live communication. Facebook messenger, Google Meet, and WhatsApp are several examples.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969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471145">
              <a:spcBef>
                <a:spcPct val="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E-mail </a:t>
            </a:r>
            <a:r>
              <a:rPr lang="en-GB" b="0" dirty="0"/>
              <a:t>or</a:t>
            </a:r>
            <a:r>
              <a:rPr lang="en-GB" b="1" dirty="0"/>
              <a:t> electronic mail </a:t>
            </a:r>
            <a:r>
              <a:rPr lang="en-GB" dirty="0"/>
              <a:t>(Key Term)</a:t>
            </a:r>
          </a:p>
          <a:p>
            <a:pPr marL="263462" lvl="0" indent="-235572" defTabSz="471145">
              <a:spcBef>
                <a:spcPct val="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Transmission of electronic messages over the Internet</a:t>
            </a:r>
          </a:p>
          <a:p>
            <a:pPr marL="263462" lvl="0" indent="-235572" defTabSz="471145">
              <a:spcBef>
                <a:spcPct val="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Has four basic elements: </a:t>
            </a:r>
            <a:r>
              <a:rPr lang="en-GB" b="1" dirty="0"/>
              <a:t>header</a:t>
            </a:r>
            <a:r>
              <a:rPr lang="en-GB" dirty="0"/>
              <a:t> (key term), </a:t>
            </a:r>
            <a:r>
              <a:rPr lang="en-GB" b="1" dirty="0"/>
              <a:t>message</a:t>
            </a:r>
            <a:r>
              <a:rPr lang="en-GB" dirty="0"/>
              <a:t> (key term), </a:t>
            </a:r>
            <a:r>
              <a:rPr lang="en-GB" b="1" dirty="0"/>
              <a:t>signature </a:t>
            </a:r>
            <a:r>
              <a:rPr lang="en-GB" b="0" dirty="0"/>
              <a:t>(key term) </a:t>
            </a:r>
            <a:r>
              <a:rPr lang="en-GB" b="1" dirty="0"/>
              <a:t>attachments</a:t>
            </a:r>
          </a:p>
          <a:p>
            <a:pPr marL="27890" lvl="0" indent="0" defTabSz="471145">
              <a:spcBef>
                <a:spcPct val="0"/>
              </a:spcBef>
              <a:buFontTx/>
              <a:buNone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endParaRPr lang="en-GB" baseline="0" dirty="0"/>
          </a:p>
          <a:p>
            <a:pPr marL="27890" lvl="0" indent="0" defTabSz="471145">
              <a:spcBef>
                <a:spcPct val="0"/>
              </a:spcBef>
              <a:buFontTx/>
              <a:buNone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aseline="0" dirty="0"/>
              <a:t>Header contains:</a:t>
            </a:r>
          </a:p>
          <a:p>
            <a:pPr defTabSz="471145">
              <a:spcBef>
                <a:spcPct val="0"/>
              </a:spcBef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Address</a:t>
            </a:r>
            <a:r>
              <a:rPr lang="en-GB" baseline="0" dirty="0"/>
              <a:t> (key term) – who the e-mail is going to.</a:t>
            </a:r>
          </a:p>
          <a:p>
            <a:pPr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Address (Key Term) has two parts</a:t>
            </a:r>
          </a:p>
          <a:p>
            <a:pPr lvl="1"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User name - identifies unique user or computer in the domain </a:t>
            </a:r>
          </a:p>
          <a:p>
            <a:pPr lvl="1"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Domain name (Key Term) - references a specific organization </a:t>
            </a:r>
          </a:p>
          <a:p>
            <a:pPr lvl="1" defTabSz="471145">
              <a:spcBef>
                <a:spcPct val="0"/>
              </a:spcBef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endParaRPr lang="en-GB" baseline="0" dirty="0"/>
          </a:p>
          <a:p>
            <a:pPr defTabSz="471145">
              <a:spcBef>
                <a:spcPct val="0"/>
              </a:spcBef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baseline="0" dirty="0"/>
              <a:t>Subject</a:t>
            </a:r>
            <a:r>
              <a:rPr lang="en-GB" baseline="0" dirty="0"/>
              <a:t> (key term) – topic of the message</a:t>
            </a:r>
          </a:p>
          <a:p>
            <a:pPr defTabSz="471145">
              <a:spcBef>
                <a:spcPct val="0"/>
              </a:spcBef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baseline="0" dirty="0"/>
              <a:t>Message</a:t>
            </a:r>
            <a:r>
              <a:rPr lang="en-GB" baseline="0" dirty="0"/>
              <a:t>: (key term) – letter</a:t>
            </a:r>
          </a:p>
          <a:p>
            <a:pPr defTabSz="471145">
              <a:spcBef>
                <a:spcPct val="0"/>
              </a:spcBef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baseline="0" dirty="0"/>
              <a:t>Signature</a:t>
            </a:r>
            <a:r>
              <a:rPr lang="en-GB" baseline="0" dirty="0"/>
              <a:t>: (key term) – information about the sender</a:t>
            </a:r>
          </a:p>
          <a:p>
            <a:pPr marL="0" marR="0" lvl="0" indent="0" algn="l" defTabSz="4711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  <a:defRPr/>
            </a:pPr>
            <a:r>
              <a:rPr lang="en-GB" b="1" baseline="0" dirty="0"/>
              <a:t>Attachments</a:t>
            </a:r>
            <a:r>
              <a:rPr lang="en-GB" baseline="0" dirty="0"/>
              <a:t>: (key term) – documents and / or images you attach to the message</a:t>
            </a:r>
          </a:p>
          <a:p>
            <a:pPr defTabSz="471145">
              <a:spcBef>
                <a:spcPct val="0"/>
              </a:spcBef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endParaRPr lang="en-GB" baseline="0" dirty="0"/>
          </a:p>
          <a:p>
            <a:pPr defTabSz="471145">
              <a:spcBef>
                <a:spcPct val="0"/>
              </a:spcBef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946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890" lvl="0" indent="0" defTabSz="471145">
              <a:spcBef>
                <a:spcPct val="0"/>
              </a:spcBef>
              <a:buFontTx/>
              <a:buNone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Client-based</a:t>
            </a:r>
            <a:r>
              <a:rPr lang="en-GB" b="1" baseline="0" dirty="0"/>
              <a:t> e-mail system </a:t>
            </a:r>
            <a:r>
              <a:rPr lang="en-GB" baseline="0" dirty="0"/>
              <a:t>(key term) – requires installation of an </a:t>
            </a:r>
            <a:r>
              <a:rPr lang="en-GB" b="1" baseline="0" dirty="0"/>
              <a:t>e-mail client </a:t>
            </a:r>
            <a:r>
              <a:rPr lang="en-GB" baseline="0" dirty="0"/>
              <a:t>(key term) on your computer.  Examples are Microsoft Outlook and Apple’s Mail.</a:t>
            </a:r>
          </a:p>
          <a:p>
            <a:pPr marL="27890" lvl="0" indent="0" defTabSz="471145">
              <a:spcBef>
                <a:spcPct val="0"/>
              </a:spcBef>
              <a:buFontTx/>
              <a:buNone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endParaRPr lang="en-GB" baseline="0" dirty="0"/>
          </a:p>
          <a:p>
            <a:pPr marL="27890" lvl="0" indent="0" defTabSz="471145">
              <a:spcBef>
                <a:spcPct val="0"/>
              </a:spcBef>
              <a:buFontTx/>
              <a:buNone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baseline="0" dirty="0"/>
              <a:t>Web-based e-mail system </a:t>
            </a:r>
            <a:r>
              <a:rPr lang="en-GB" baseline="0" dirty="0"/>
              <a:t>(key term) – no email program on your computer, access from any computer through a Browser.  Examples are Google Gmail, Microsoft Outlook, Yahoo! Mail</a:t>
            </a:r>
          </a:p>
          <a:p>
            <a:pPr marL="1177862" lvl="2" indent="-235572" defTabSz="471145">
              <a:spcBef>
                <a:spcPct val="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endParaRPr lang="en-GB" baseline="0" dirty="0"/>
          </a:p>
          <a:p>
            <a:pPr defTabSz="471145">
              <a:spcBef>
                <a:spcPct val="0"/>
              </a:spcBef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592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71145">
              <a:spcBef>
                <a:spcPct val="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Spam</a:t>
            </a:r>
            <a:r>
              <a:rPr lang="en-GB" dirty="0"/>
              <a:t> (Key Term) – unsolicited / unwelcome e-mail </a:t>
            </a:r>
          </a:p>
          <a:p>
            <a:pPr marL="765610" lvl="1" indent="-294465" defTabSz="471145">
              <a:spcBef>
                <a:spcPct val="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Distraction, Nuisance</a:t>
            </a:r>
          </a:p>
          <a:p>
            <a:pPr marL="765610" lvl="1" indent="-294465" defTabSz="471145">
              <a:spcBef>
                <a:spcPct val="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Computer </a:t>
            </a:r>
            <a:r>
              <a:rPr lang="en-GB" b="1" dirty="0"/>
              <a:t>viruses</a:t>
            </a:r>
            <a:r>
              <a:rPr lang="en-GB" dirty="0"/>
              <a:t> (Key Term) can also be attached to spam</a:t>
            </a:r>
          </a:p>
          <a:p>
            <a:pPr marL="765610" lvl="1" indent="-294465" defTabSz="471145">
              <a:spcBef>
                <a:spcPct val="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Spam blockers </a:t>
            </a:r>
            <a:r>
              <a:rPr lang="en-GB" dirty="0"/>
              <a:t>(Key Term)/ </a:t>
            </a:r>
            <a:r>
              <a:rPr lang="en-GB" b="1" dirty="0"/>
              <a:t>Spam filters</a:t>
            </a:r>
            <a:r>
              <a:rPr lang="en-GB" dirty="0"/>
              <a:t> (key term)  use a variety of different approaches to identify and eliminate spam</a:t>
            </a:r>
          </a:p>
          <a:p>
            <a:pPr defTabSz="471145">
              <a:lnSpc>
                <a:spcPct val="95000"/>
              </a:lnSpc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CAN-SPAM Act requires that every marketing related email provide an opt-out option</a:t>
            </a:r>
          </a:p>
          <a:p>
            <a:pPr defTabSz="471145">
              <a:lnSpc>
                <a:spcPct val="95000"/>
              </a:lnSpc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Tips to blocking spam:</a:t>
            </a:r>
          </a:p>
          <a:p>
            <a:pPr marL="765610" lvl="1" indent="-294465" defTabSz="471145">
              <a:lnSpc>
                <a:spcPct val="95000"/>
              </a:lnSpc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Keep a low profile</a:t>
            </a:r>
          </a:p>
          <a:p>
            <a:pPr marL="765610" lvl="1" indent="-294465" defTabSz="471145">
              <a:lnSpc>
                <a:spcPct val="95000"/>
              </a:lnSpc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Use caution when giving out your address</a:t>
            </a:r>
          </a:p>
          <a:p>
            <a:pPr marL="765610" lvl="1" indent="-294465" defTabSz="471145">
              <a:lnSpc>
                <a:spcPct val="95000"/>
              </a:lnSpc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Don’t ever respond to spam</a:t>
            </a:r>
          </a:p>
          <a:p>
            <a:pPr marL="765610" lvl="1" indent="-294465" defTabSz="471145">
              <a:lnSpc>
                <a:spcPct val="95000"/>
              </a:lnSpc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Use antispam</a:t>
            </a:r>
            <a:r>
              <a:rPr lang="en-GB" baseline="0" dirty="0"/>
              <a:t> and filter options</a:t>
            </a: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36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71145">
              <a:lnSpc>
                <a:spcPct val="95000"/>
              </a:lnSpc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Specialized programs that assist you in locating information on the Web and the Internet</a:t>
            </a:r>
          </a:p>
          <a:p>
            <a:pPr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Search services </a:t>
            </a:r>
            <a:r>
              <a:rPr lang="en-GB" dirty="0"/>
              <a:t>(Key Term) operate web sites that help you locate information; they maintain the database that helps you get where you want</a:t>
            </a:r>
          </a:p>
          <a:p>
            <a:pPr lvl="1"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Special programs called </a:t>
            </a:r>
            <a:r>
              <a:rPr lang="en-GB" b="1" dirty="0"/>
              <a:t>spiders</a:t>
            </a:r>
            <a:r>
              <a:rPr lang="en-GB" dirty="0"/>
              <a:t> (Key Term) continually look for information and updated services</a:t>
            </a:r>
          </a:p>
          <a:p>
            <a:pPr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Search engines </a:t>
            </a:r>
            <a:r>
              <a:rPr lang="en-GB" dirty="0"/>
              <a:t>(Key Term) – assist you to locate specific information</a:t>
            </a:r>
          </a:p>
          <a:p>
            <a:pPr lvl="1"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Use keyword or</a:t>
            </a:r>
            <a:r>
              <a:rPr lang="en-GB" baseline="0" dirty="0"/>
              <a:t> phrase search</a:t>
            </a:r>
            <a:r>
              <a:rPr lang="en-GB" dirty="0"/>
              <a:t>; know “rules” i.e. use + or quotes to look for phrases rather than individual words</a:t>
            </a:r>
          </a:p>
          <a:p>
            <a:pPr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Content Evaluation </a:t>
            </a:r>
            <a:r>
              <a:rPr lang="en-GB" dirty="0"/>
              <a:t>(Key Term) – anyone can publish content on the web, therefore steps should be taken to review content for Authority, Accuracy, Objectivity, and Currency (timeliness)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39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Content Evaluation</a:t>
            </a:r>
            <a:r>
              <a:rPr lang="en-GB" baseline="0" dirty="0"/>
              <a:t> – be sure to check the authority, accuracy, objectivity and currency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98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71145">
              <a:spcBef>
                <a:spcPct val="20000"/>
              </a:spcBef>
              <a:buFontTx/>
              <a:buNone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Electronic commerce </a:t>
            </a:r>
            <a:r>
              <a:rPr lang="en-GB" dirty="0"/>
              <a:t>(key</a:t>
            </a:r>
            <a:r>
              <a:rPr lang="en-GB" baseline="0" dirty="0"/>
              <a:t> term) or </a:t>
            </a:r>
            <a:r>
              <a:rPr lang="en-GB" b="1" baseline="0" dirty="0"/>
              <a:t>E-Commerce</a:t>
            </a:r>
            <a:r>
              <a:rPr lang="en-GB" baseline="0" dirty="0"/>
              <a:t> (key term) </a:t>
            </a:r>
            <a:r>
              <a:rPr lang="en-GB" dirty="0"/>
              <a:t>is buying and selling over the Internet</a:t>
            </a:r>
          </a:p>
          <a:p>
            <a:pPr defTabSz="471145">
              <a:spcBef>
                <a:spcPct val="2000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Three basic types of electronic commerce: business to consumer; consumer to consumer; and business to business</a:t>
            </a:r>
          </a:p>
          <a:p>
            <a:pPr defTabSz="471145">
              <a:spcBef>
                <a:spcPct val="2000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B2C </a:t>
            </a:r>
          </a:p>
          <a:p>
            <a:pPr defTabSz="471145">
              <a:spcBef>
                <a:spcPct val="2000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C2C </a:t>
            </a:r>
          </a:p>
          <a:p>
            <a:pPr defTabSz="471145">
              <a:spcBef>
                <a:spcPct val="2000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B2B </a:t>
            </a:r>
          </a:p>
          <a:p>
            <a:pPr defTabSz="471145">
              <a:spcBef>
                <a:spcPts val="464"/>
              </a:spcBef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233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71145">
              <a:spcBef>
                <a:spcPct val="2000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B2C</a:t>
            </a:r>
            <a:r>
              <a:rPr lang="en-GB" dirty="0"/>
              <a:t> (key term) is fastest growing type of e-commerce. Involves the sale of a product or service to the general public or end user.</a:t>
            </a:r>
          </a:p>
          <a:p>
            <a:pPr defTabSz="471145">
              <a:spcBef>
                <a:spcPct val="2000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Three types</a:t>
            </a:r>
          </a:p>
          <a:p>
            <a:pPr marL="765610" lvl="1" indent="-294465" defTabSz="471145">
              <a:spcBef>
                <a:spcPct val="2000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Online banking</a:t>
            </a:r>
          </a:p>
          <a:p>
            <a:pPr marL="765610" lvl="1" indent="-294465" defTabSz="471145">
              <a:spcBef>
                <a:spcPct val="2000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Financial trading</a:t>
            </a:r>
          </a:p>
          <a:p>
            <a:pPr marL="765610" lvl="1" indent="-294465" defTabSz="471145">
              <a:spcBef>
                <a:spcPct val="2000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Shopping</a:t>
            </a:r>
          </a:p>
          <a:p>
            <a:pPr marL="235572" indent="-235572" defTabSz="471145">
              <a:spcBef>
                <a:spcPct val="2000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Amazon.com is one of the most widely used B2C sites.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52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/>
              <a:t>This chapter provides a background on the Internet, digital revolution, the Web, and how to be effective and efficient with technology.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066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71145">
              <a:spcBef>
                <a:spcPct val="20000"/>
              </a:spcBef>
              <a:buFontTx/>
              <a:buNone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Recent trend in </a:t>
            </a:r>
            <a:r>
              <a:rPr lang="en-GB" b="1" dirty="0"/>
              <a:t>C2C e-commerce </a:t>
            </a:r>
            <a:r>
              <a:rPr lang="en-GB" dirty="0"/>
              <a:t>(key term) involves individuals selling to individuals and is </a:t>
            </a:r>
            <a:r>
              <a:rPr lang="en-GB" b="1" dirty="0"/>
              <a:t>Web auctions </a:t>
            </a:r>
            <a:r>
              <a:rPr lang="en-GB" dirty="0"/>
              <a:t>(Key Term); similar to traditional auctions – no one sees each other</a:t>
            </a:r>
          </a:p>
          <a:p>
            <a:pPr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Buyers and sellers seldom meet face-to-face</a:t>
            </a:r>
          </a:p>
          <a:p>
            <a:pPr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Ask the students if they have ever used E-bay</a:t>
            </a:r>
          </a:p>
          <a:p>
            <a:pPr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Example auction sites include eBay, </a:t>
            </a:r>
            <a:r>
              <a:rPr lang="en-GB" dirty="0" err="1"/>
              <a:t>eBid</a:t>
            </a:r>
            <a:r>
              <a:rPr lang="en-GB" dirty="0"/>
              <a:t>, Etsy.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28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Business to Business (B2B) </a:t>
            </a:r>
            <a:r>
              <a:rPr lang="en-US" dirty="0"/>
              <a:t>(key term) involves the sale of a product or service from one</a:t>
            </a:r>
            <a:r>
              <a:rPr lang="en-US" baseline="0" dirty="0"/>
              <a:t> business to another.</a:t>
            </a:r>
            <a:endParaRPr lang="en-US" dirty="0"/>
          </a:p>
          <a:p>
            <a:r>
              <a:rPr lang="en-US" dirty="0"/>
              <a:t>Example:</a:t>
            </a:r>
            <a:r>
              <a:rPr lang="en-US" baseline="0" dirty="0"/>
              <a:t>  A furniture manufacturer requires raw materials such as wood, paint, and varnish.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392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71145">
              <a:lnSpc>
                <a:spcPct val="95000"/>
              </a:lnSpc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A challenge is the payment for goods</a:t>
            </a:r>
          </a:p>
          <a:p>
            <a:pPr lvl="1"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Should be reliable, secure, and fast</a:t>
            </a:r>
          </a:p>
          <a:p>
            <a:pPr lvl="1"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Convenience</a:t>
            </a:r>
          </a:p>
          <a:p>
            <a:pPr defTabSz="471145">
              <a:spcBef>
                <a:spcPct val="2000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Electronic payment -- easy, secure payment method </a:t>
            </a:r>
          </a:p>
          <a:p>
            <a:pPr lvl="1" defTabSz="471145">
              <a:spcBef>
                <a:spcPct val="2000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Credit cards -- easier to work with, somewhat vulnerable to theft</a:t>
            </a:r>
          </a:p>
          <a:p>
            <a:pPr lvl="1" defTabSz="471145">
              <a:spcBef>
                <a:spcPct val="2000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Digital cash </a:t>
            </a:r>
            <a:r>
              <a:rPr lang="en-GB" dirty="0"/>
              <a:t>(Key Term)</a:t>
            </a:r>
          </a:p>
          <a:p>
            <a:pPr marL="1177862" lvl="2" indent="-235572" defTabSz="471145">
              <a:spcBef>
                <a:spcPct val="2000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Purchased from third party (usually a special bank); more secure than credit cards</a:t>
            </a:r>
          </a:p>
          <a:p>
            <a:pPr marL="1177862" lvl="2" indent="-235572" defTabSz="471145">
              <a:spcBef>
                <a:spcPct val="2000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Providers include Amazon, Google, </a:t>
            </a:r>
            <a:r>
              <a:rPr lang="en-GB" dirty="0" err="1"/>
              <a:t>Venmo</a:t>
            </a:r>
            <a:r>
              <a:rPr lang="en-GB" dirty="0"/>
              <a:t>, and PayPal</a:t>
            </a:r>
          </a:p>
          <a:p>
            <a:pPr marL="1177862" lvl="2" indent="-235572" defTabSz="471145">
              <a:spcBef>
                <a:spcPct val="20000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Cryptocurrency do not involve third party banks, examples include Bitcoin, </a:t>
            </a:r>
            <a:r>
              <a:rPr lang="en-GB" dirty="0" err="1"/>
              <a:t>Ethereum</a:t>
            </a:r>
            <a:r>
              <a:rPr lang="en-GB" dirty="0"/>
              <a:t>, </a:t>
            </a:r>
            <a:r>
              <a:rPr lang="en-GB" dirty="0" err="1"/>
              <a:t>Litecoin</a:t>
            </a:r>
            <a:endParaRPr lang="en-GB" dirty="0"/>
          </a:p>
          <a:p>
            <a:pPr defTabSz="471145">
              <a:spcBef>
                <a:spcPts val="464"/>
              </a:spcBef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565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/>
              <a:t>Cloud computing </a:t>
            </a:r>
            <a:r>
              <a:rPr lang="en-US" dirty="0"/>
              <a:t>(key term) Basic components include:</a:t>
            </a:r>
          </a:p>
          <a:p>
            <a:pPr marL="176679" indent="-176679">
              <a:buFont typeface="Arial" pitchFamily="34" charset="0"/>
              <a:buChar char="•"/>
              <a:defRPr/>
            </a:pPr>
            <a:r>
              <a:rPr lang="en-US" dirty="0"/>
              <a:t>Clients: corporations and end-users who want access to data, programs, and storage anywhere and anytime a connection to the Internet is available</a:t>
            </a:r>
          </a:p>
          <a:p>
            <a:pPr marL="176679" marR="0" lvl="0" indent="-17667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Internet – to provide the connection between the client and the provider</a:t>
            </a:r>
          </a:p>
          <a:p>
            <a:pPr marL="176679" indent="-176679">
              <a:buFont typeface="Arial" pitchFamily="34" charset="0"/>
              <a:buChar char="•"/>
              <a:defRPr/>
            </a:pPr>
            <a:r>
              <a:rPr lang="en-US" dirty="0"/>
              <a:t>Service providers: organizations that are willing to provide (sometimes for a fee) access to software and storage</a:t>
            </a:r>
          </a:p>
          <a:p>
            <a:pPr marL="176679" indent="-176679">
              <a:buFont typeface="Arial" pitchFamily="34" charset="0"/>
              <a:buChar char="•"/>
              <a:defRPr/>
            </a:pPr>
            <a:endParaRPr lang="en-US" dirty="0"/>
          </a:p>
          <a:p>
            <a:pPr>
              <a:buFont typeface="Arial" pitchFamily="34" charset="0"/>
              <a:buNone/>
              <a:defRPr/>
            </a:pPr>
            <a:r>
              <a:rPr lang="en-US" dirty="0"/>
              <a:t>Two critical factors that determine the efficiency of cloud computing</a:t>
            </a:r>
          </a:p>
          <a:p>
            <a:pPr marL="647824" lvl="1" indent="-176679">
              <a:buFont typeface="Arial" pitchFamily="34" charset="0"/>
              <a:buChar char="•"/>
              <a:defRPr/>
            </a:pPr>
            <a:r>
              <a:rPr lang="en-US" dirty="0"/>
              <a:t>The speed and reliability of the user’s access to the Internet</a:t>
            </a:r>
          </a:p>
          <a:p>
            <a:pPr marL="647824" lvl="1" indent="-176679">
              <a:buFont typeface="Arial" pitchFamily="34" charset="0"/>
              <a:buChar char="•"/>
              <a:defRPr/>
            </a:pPr>
            <a:r>
              <a:rPr lang="en-US" dirty="0"/>
              <a:t>Internet’s capability to provide safe and reliable transmission of data and programs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12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Internet</a:t>
            </a:r>
            <a:r>
              <a:rPr lang="en-US" b="1" baseline="0" dirty="0"/>
              <a:t> of Things (</a:t>
            </a:r>
            <a:r>
              <a:rPr lang="en-US" b="1" baseline="0" dirty="0" err="1"/>
              <a:t>IoT</a:t>
            </a:r>
            <a:r>
              <a:rPr lang="en-US" b="1" baseline="0" dirty="0"/>
              <a:t>) </a:t>
            </a:r>
            <a:r>
              <a:rPr lang="en-US" baseline="0" dirty="0"/>
              <a:t>(key terms) - continuing development of the Internet which allows objects embedded with electronic devices to send and receive 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Includes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Smartphones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Wearables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/>
              <a:t>Coffee makers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Uses web 3.0 applications to sync devices with web applications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06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Webmasters</a:t>
            </a:r>
          </a:p>
          <a:p>
            <a:endParaRPr lang="en-US" dirty="0"/>
          </a:p>
          <a:p>
            <a:r>
              <a:rPr lang="en-US" dirty="0"/>
              <a:t>Employers look for:</a:t>
            </a:r>
          </a:p>
          <a:p>
            <a:pPr marL="176679" indent="-176679">
              <a:buFont typeface="Arial" pitchFamily="34" charset="0"/>
              <a:buChar char="•"/>
            </a:pPr>
            <a:r>
              <a:rPr lang="en-US" dirty="0"/>
              <a:t>Bachelor’s or associate’s degree in computer science</a:t>
            </a:r>
            <a:r>
              <a:rPr lang="en-US" baseline="0" dirty="0"/>
              <a:t> or information systems</a:t>
            </a:r>
          </a:p>
          <a:p>
            <a:pPr marL="176679" indent="-176679">
              <a:buFont typeface="Arial" pitchFamily="34" charset="0"/>
              <a:buChar char="•"/>
            </a:pPr>
            <a:r>
              <a:rPr lang="en-US" baseline="0" dirty="0"/>
              <a:t>Knowledge of common programming languages and web development software</a:t>
            </a:r>
          </a:p>
          <a:p>
            <a:pPr marL="176679" indent="-176679">
              <a:buFont typeface="Arial" pitchFamily="34" charset="0"/>
              <a:buChar char="•"/>
            </a:pPr>
            <a:r>
              <a:rPr lang="en-US" baseline="0" dirty="0"/>
              <a:t>HTML, CSS, and PHP are essential</a:t>
            </a:r>
          </a:p>
          <a:p>
            <a:pPr marL="176679" indent="-176679">
              <a:buFont typeface="Arial" pitchFamily="34" charset="0"/>
              <a:buChar char="•"/>
            </a:pPr>
            <a:r>
              <a:rPr lang="en-US" baseline="0" dirty="0"/>
              <a:t>Web Authoring knowledge</a:t>
            </a:r>
          </a:p>
          <a:p>
            <a:pPr marL="176679" indent="-176679">
              <a:buFont typeface="Arial" pitchFamily="34" charset="0"/>
              <a:buChar char="•"/>
            </a:pPr>
            <a:r>
              <a:rPr lang="en-US" baseline="0" dirty="0"/>
              <a:t>Good communication and organizational skills are essential</a:t>
            </a:r>
          </a:p>
          <a:p>
            <a:pPr marL="176679" indent="-176679">
              <a:buFont typeface="Arial" pitchFamily="34" charset="0"/>
              <a:buChar char="•"/>
            </a:pPr>
            <a:r>
              <a:rPr lang="en-US" baseline="0" dirty="0"/>
              <a:t>Salary in the range of $52,000 to $82,000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431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Review the Look to the Future in the chapter.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776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Have students turn to the end of Chapter 2 in their textbooks to view the same “Open-Ended” questions/statements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5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71145">
              <a:lnSpc>
                <a:spcPct val="95000"/>
              </a:lnSpc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The </a:t>
            </a:r>
            <a:r>
              <a:rPr lang="en-GB" b="1" dirty="0"/>
              <a:t>Internet</a:t>
            </a:r>
            <a:r>
              <a:rPr lang="en-GB" dirty="0"/>
              <a:t> (key term) is the most developed network system currently in use; connects people all over the world</a:t>
            </a:r>
          </a:p>
          <a:p>
            <a:pPr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The Internet originally started in 1969 when US funded a research project (</a:t>
            </a:r>
            <a:r>
              <a:rPr lang="en-GB" b="1" dirty="0"/>
              <a:t>ARPANET—Advanced Research Project Agency Network</a:t>
            </a:r>
            <a:r>
              <a:rPr lang="en-GB" dirty="0"/>
              <a:t>) (key term)</a:t>
            </a:r>
          </a:p>
          <a:p>
            <a:pPr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World Wide Web (</a:t>
            </a:r>
            <a:r>
              <a:rPr lang="en-GB" b="1" dirty="0"/>
              <a:t>Web</a:t>
            </a:r>
            <a:r>
              <a:rPr lang="en-GB" dirty="0"/>
              <a:t>) is a </a:t>
            </a:r>
            <a:r>
              <a:rPr lang="en-GB" b="1" dirty="0"/>
              <a:t>part</a:t>
            </a:r>
            <a:r>
              <a:rPr lang="en-GB" dirty="0"/>
              <a:t> of the Internet – not </a:t>
            </a:r>
            <a:r>
              <a:rPr lang="en-GB" b="1" dirty="0"/>
              <a:t>the</a:t>
            </a:r>
            <a:r>
              <a:rPr lang="en-GB" dirty="0"/>
              <a:t> Internet; introduced in 1991 by consortium in Switzerland</a:t>
            </a:r>
          </a:p>
          <a:p>
            <a:pPr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Originally started as research and text-based network to exchange research ideas from university to university</a:t>
            </a:r>
          </a:p>
          <a:p>
            <a:pPr lvl="1"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Internet is the actual physical network comprised of  wires, cables,</a:t>
            </a:r>
            <a:r>
              <a:rPr lang="en-GB" baseline="0" dirty="0"/>
              <a:t> </a:t>
            </a:r>
            <a:r>
              <a:rPr lang="en-GB" dirty="0"/>
              <a:t>satellites, and rules</a:t>
            </a:r>
          </a:p>
          <a:p>
            <a:pPr marL="1177862" lvl="2" indent="-235572"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Being connected to the network is often referred to as being </a:t>
            </a:r>
            <a:r>
              <a:rPr lang="en-GB" b="1" dirty="0"/>
              <a:t>online</a:t>
            </a:r>
            <a:r>
              <a:rPr lang="en-GB" dirty="0"/>
              <a:t> (Key Term)</a:t>
            </a:r>
          </a:p>
          <a:p>
            <a:pPr lvl="1"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The Web is a multimedia interface to resources available on the internet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77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 </a:t>
            </a:r>
            <a:r>
              <a:rPr lang="en-GB" b="1" dirty="0"/>
              <a:t>Web 1.0 </a:t>
            </a:r>
            <a:r>
              <a:rPr lang="en-GB" dirty="0"/>
              <a:t>(key term) – linking existing information  </a:t>
            </a:r>
          </a:p>
          <a:p>
            <a:pPr lvl="1"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 </a:t>
            </a:r>
            <a:r>
              <a:rPr lang="en-GB" b="1" dirty="0"/>
              <a:t>Web 2.0 </a:t>
            </a:r>
            <a:r>
              <a:rPr lang="en-GB" dirty="0"/>
              <a:t>(key term) – more dynamic content creation and social interaction</a:t>
            </a:r>
            <a:r>
              <a:rPr lang="en-GB" baseline="0" dirty="0"/>
              <a:t> (Facebook)</a:t>
            </a:r>
          </a:p>
          <a:p>
            <a:pPr lvl="1"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aseline="0" dirty="0"/>
              <a:t>Identifies relationships between data</a:t>
            </a:r>
          </a:p>
          <a:p>
            <a:pPr lvl="2"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aseline="0" dirty="0"/>
              <a:t>Siri and Google Assistant</a:t>
            </a:r>
          </a:p>
          <a:p>
            <a:pPr lvl="1"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 </a:t>
            </a:r>
            <a:r>
              <a:rPr lang="en-GB" b="1" dirty="0"/>
              <a:t>Web</a:t>
            </a:r>
            <a:r>
              <a:rPr lang="en-GB" b="1" baseline="0" dirty="0"/>
              <a:t> 3.0 </a:t>
            </a:r>
            <a:r>
              <a:rPr lang="en-GB" baseline="0" dirty="0"/>
              <a:t>(key term) – computer-generated information requiring less human interaction</a:t>
            </a:r>
          </a:p>
          <a:p>
            <a:pPr lvl="1"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baseline="0" dirty="0"/>
              <a:t>Web 4.0 </a:t>
            </a:r>
            <a:r>
              <a:rPr lang="en-GB" baseline="0" dirty="0"/>
              <a:t>(key tern) – similar to Web 3.0, but also includes information gathered from mobile devices.</a:t>
            </a:r>
            <a:endParaRPr lang="en-GB" dirty="0"/>
          </a:p>
          <a:p>
            <a:pPr defTabSz="471145">
              <a:spcBef>
                <a:spcPts val="464"/>
              </a:spcBef>
              <a:buFontTx/>
              <a:buNone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47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71145">
              <a:lnSpc>
                <a:spcPct val="95000"/>
              </a:lnSpc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Most common Internet uses are: </a:t>
            </a:r>
          </a:p>
          <a:p>
            <a:pPr marL="593839" lvl="1" indent="-238844"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Communicating</a:t>
            </a:r>
            <a:r>
              <a:rPr lang="en-GB" dirty="0"/>
              <a:t> – most popular Internet</a:t>
            </a:r>
            <a:r>
              <a:rPr lang="en-GB" baseline="0" dirty="0"/>
              <a:t> activity. Exchange e-mail, photos, videos</a:t>
            </a:r>
            <a:endParaRPr lang="en-GB" dirty="0"/>
          </a:p>
          <a:p>
            <a:pPr marL="593839" lvl="1" indent="-238844"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Shopping</a:t>
            </a:r>
            <a:r>
              <a:rPr lang="en-GB" baseline="0" dirty="0"/>
              <a:t> </a:t>
            </a:r>
            <a:r>
              <a:rPr lang="en-GB" dirty="0"/>
              <a:t>– fastest-growing applications</a:t>
            </a:r>
          </a:p>
          <a:p>
            <a:pPr marL="593839" lvl="1" indent="-238844"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Searching</a:t>
            </a:r>
            <a:r>
              <a:rPr lang="en-GB" dirty="0"/>
              <a:t> - using virtual libraries.</a:t>
            </a:r>
          </a:p>
          <a:p>
            <a:pPr marL="593839" lvl="1" indent="-238844"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Education or e-learning </a:t>
            </a:r>
            <a:r>
              <a:rPr lang="en-GB" dirty="0"/>
              <a:t>(Key Term)</a:t>
            </a:r>
            <a:r>
              <a:rPr lang="en-GB" baseline="0" dirty="0"/>
              <a:t> – take classes remotely from almost any location and any subject</a:t>
            </a:r>
            <a:endParaRPr lang="en-GB" dirty="0"/>
          </a:p>
          <a:p>
            <a:pPr marL="593839" lvl="1" indent="-238844"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Entertainment</a:t>
            </a:r>
            <a:r>
              <a:rPr lang="en-GB" dirty="0"/>
              <a:t> – music, movies, magazines,</a:t>
            </a:r>
            <a:r>
              <a:rPr lang="en-GB" baseline="0" dirty="0"/>
              <a:t> computer games</a:t>
            </a:r>
          </a:p>
          <a:p>
            <a:pPr marL="1064984" lvl="2" indent="-238844"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aseline="0" dirty="0"/>
              <a:t>See the Making IT work for you for Online Entertainment </a:t>
            </a:r>
            <a:endParaRPr lang="en-GB" dirty="0"/>
          </a:p>
          <a:p>
            <a:pPr lvl="2"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70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</a:t>
            </a:r>
            <a:r>
              <a:rPr lang="en-US" baseline="0" dirty="0"/>
              <a:t> users are no longer subscribing to cable or satellite services. Instead they are using pay-as-you-go services such as Hulu, Netflix and Amazon Prime to watch movies and their favorite TV episodes. </a:t>
            </a:r>
          </a:p>
          <a:p>
            <a:endParaRPr lang="en-US" baseline="0" dirty="0"/>
          </a:p>
          <a:p>
            <a:r>
              <a:rPr lang="en-US" baseline="0" dirty="0"/>
              <a:t>Pandora and Spotify for online music</a:t>
            </a:r>
          </a:p>
          <a:p>
            <a:endParaRPr lang="en-US" baseline="0" dirty="0"/>
          </a:p>
          <a:p>
            <a:r>
              <a:rPr lang="en-US" baseline="0" dirty="0"/>
              <a:t>Digital books allow you to read several books at a time on different devices. </a:t>
            </a:r>
          </a:p>
          <a:p>
            <a:endParaRPr lang="en-US" baseline="0" dirty="0"/>
          </a:p>
          <a:p>
            <a:r>
              <a:rPr lang="en-US" baseline="0" dirty="0"/>
              <a:t>News feeds such as Feedly.com allow you to search for news sources by publisher or topic. </a:t>
            </a:r>
          </a:p>
          <a:p>
            <a:endParaRPr lang="en-US" baseline="0" dirty="0"/>
          </a:p>
          <a:p>
            <a:r>
              <a:rPr lang="en-US" baseline="0" dirty="0"/>
              <a:t>And there is also Pay-as-you-go programs available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92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71145">
              <a:lnSpc>
                <a:spcPct val="95000"/>
              </a:lnSpc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The common way to access the Internet is through a provider </a:t>
            </a:r>
          </a:p>
          <a:p>
            <a:pPr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Internet Service Providers (ISPs) </a:t>
            </a:r>
            <a:r>
              <a:rPr lang="en-GB" dirty="0"/>
              <a:t>(key term) - already connected to the Internet -- furnish a pathway for other users</a:t>
            </a:r>
          </a:p>
          <a:p>
            <a:pPr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Most commonly used ISPs</a:t>
            </a:r>
            <a:r>
              <a:rPr lang="en-GB" baseline="0" dirty="0"/>
              <a:t> use telephone lines, </a:t>
            </a:r>
            <a:r>
              <a:rPr lang="en-GB" b="1" baseline="0" dirty="0"/>
              <a:t>cable</a:t>
            </a:r>
            <a:r>
              <a:rPr lang="en-GB" baseline="0" dirty="0"/>
              <a:t> (key term) and / or wireless connections </a:t>
            </a:r>
            <a:endParaRPr lang="en-GB" dirty="0"/>
          </a:p>
          <a:p>
            <a:pPr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Typical providers include:</a:t>
            </a:r>
          </a:p>
          <a:p>
            <a:r>
              <a:rPr lang="en-GB" dirty="0"/>
              <a:t>Verizon,</a:t>
            </a:r>
            <a:r>
              <a:rPr lang="en-GB" baseline="0" dirty="0"/>
              <a:t> </a:t>
            </a:r>
            <a:r>
              <a:rPr lang="en-GB" dirty="0"/>
              <a:t>Comcast,</a:t>
            </a:r>
            <a:r>
              <a:rPr lang="en-GB" baseline="0" dirty="0"/>
              <a:t> Sprint, T-Mobile and AT&amp;T</a:t>
            </a:r>
          </a:p>
          <a:p>
            <a:endParaRPr lang="en-GB" sz="3200" baseline="0" dirty="0"/>
          </a:p>
          <a:p>
            <a:r>
              <a:rPr lang="en-GB" sz="3200" baseline="0" dirty="0"/>
              <a:t>Discussed in Chapter 8 - </a:t>
            </a:r>
            <a:r>
              <a:rPr lang="en-GB" sz="3200" dirty="0"/>
              <a:t>ISPS connect using connection technologies</a:t>
            </a:r>
          </a:p>
          <a:p>
            <a:pPr lvl="1"/>
            <a:r>
              <a:rPr lang="en-GB" sz="2800" dirty="0"/>
              <a:t>DSL, Cable, Wireless</a:t>
            </a:r>
            <a:endParaRPr lang="en-US" sz="2800" dirty="0"/>
          </a:p>
          <a:p>
            <a:pPr lvl="1"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2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71145">
              <a:lnSpc>
                <a:spcPct val="95000"/>
              </a:lnSpc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b="1" dirty="0"/>
              <a:t>Browsers</a:t>
            </a:r>
            <a:r>
              <a:rPr lang="en-GB" dirty="0"/>
              <a:t> (key term) programs that allow you to explore</a:t>
            </a:r>
            <a:r>
              <a:rPr lang="en-GB" baseline="0" dirty="0"/>
              <a:t> </a:t>
            </a:r>
            <a:r>
              <a:rPr lang="en-GB" dirty="0"/>
              <a:t>the web</a:t>
            </a:r>
          </a:p>
          <a:p>
            <a:pPr defTabSz="471145">
              <a:spcBef>
                <a:spcPts val="464"/>
              </a:spcBef>
              <a:buFontTx/>
              <a:buChar char="•"/>
              <a:tabLst>
                <a:tab pos="0" algn="l"/>
                <a:tab pos="942289" algn="l"/>
                <a:tab pos="1884578" algn="l"/>
                <a:tab pos="2826868" algn="l"/>
                <a:tab pos="3769157" algn="l"/>
                <a:tab pos="4711446" algn="l"/>
                <a:tab pos="5653735" algn="l"/>
                <a:tab pos="6596024" algn="l"/>
                <a:tab pos="7538314" algn="l"/>
                <a:tab pos="8480603" algn="l"/>
                <a:tab pos="9422892" algn="l"/>
                <a:tab pos="10365181" algn="l"/>
              </a:tabLst>
            </a:pPr>
            <a:r>
              <a:rPr lang="en-GB" dirty="0"/>
              <a:t>Navigate, search for information and communicate using the web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92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/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MHE Official Background, fixed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6105" y="2099014"/>
            <a:ext cx="3863458" cy="3863458"/>
            <a:chOff x="331115" y="2099014"/>
            <a:chExt cx="3863458" cy="38634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9DDEA9-6897-2B48-BA6A-9075880AA615}"/>
                </a:ext>
              </a:extLst>
            </p:cNvPr>
            <p:cNvSpPr/>
            <p:nvPr userDrawn="1"/>
          </p:nvSpPr>
          <p:spPr>
            <a:xfrm>
              <a:off x="331115" y="2099014"/>
              <a:ext cx="3863458" cy="386345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8475"/>
              <a:ext cx="2793799" cy="2792652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"/>
          <p:cNvSpPr>
            <a:spLocks noGrp="1"/>
          </p:cNvSpPr>
          <p:nvPr>
            <p:ph type="ctrTitle" hasCustomPrompt="1"/>
          </p:nvPr>
        </p:nvSpPr>
        <p:spPr>
          <a:xfrm>
            <a:off x="621792" y="3140014"/>
            <a:ext cx="2788920" cy="11576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621792" y="4261103"/>
            <a:ext cx="2788920" cy="61282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9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3232" y="4919472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621792" y="5093208"/>
            <a:ext cx="2788920" cy="57618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Extra Text</a:t>
            </a:r>
          </a:p>
        </p:txBody>
      </p:sp>
      <p:sp>
        <p:nvSpPr>
          <p:cNvPr id="3" name="Cover Placeholder">
            <a:extLst>
              <a:ext uri="{FF2B5EF4-FFF2-40B4-BE49-F238E27FC236}">
                <a16:creationId xmlns:a16="http://schemas.microsoft.com/office/drawing/2014/main" id="{67C61915-1FDF-4DF1-95F4-8BAC894B4DC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72000" y="1450229"/>
            <a:ext cx="4229100" cy="49764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Optional: Include Cover Here</a:t>
            </a:r>
          </a:p>
        </p:txBody>
      </p:sp>
      <p:sp>
        <p:nvSpPr>
          <p:cNvPr id="2" name="Long Copyright">
            <a:extLst>
              <a:ext uri="{FF2B5EF4-FFF2-40B4-BE49-F238E27FC236}">
                <a16:creationId xmlns:a16="http://schemas.microsoft.com/office/drawing/2014/main" id="{8AC4EEC4-5547-4185-92E7-A6CAF88804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0" y="6478438"/>
            <a:ext cx="9144000" cy="374266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Hill, LLC.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Hill, LLC.</a:t>
            </a:r>
          </a:p>
        </p:txBody>
      </p:sp>
    </p:spTree>
    <p:extLst>
      <p:ext uri="{BB962C8B-B14F-4D97-AF65-F5344CB8AC3E}">
        <p14:creationId xmlns:p14="http://schemas.microsoft.com/office/powerpoint/2010/main" val="1001655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with Third as Acc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33546"/>
            <a:ext cx="8458200" cy="8211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28380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1" y="4343400"/>
            <a:ext cx="5791200" cy="1905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2432755-BCF5-451F-968D-CFFD10D87B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00800" y="4343400"/>
            <a:ext cx="2400300" cy="1905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3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1" y="6684963"/>
            <a:ext cx="6972299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05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4" pos="4032">
          <p15:clr>
            <a:srgbClr val="FBAE40"/>
          </p15:clr>
        </p15:guide>
        <p15:guide id="5" pos="386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33546"/>
            <a:ext cx="8458200" cy="8211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10"/>
            <a:ext cx="8458200" cy="6124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0" y="2070496"/>
            <a:ext cx="8458200" cy="649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356A590-66B5-4770-8441-82DC031F56E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2900" y="2900944"/>
            <a:ext cx="8458200" cy="673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3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30BD29E5-BD7B-4CD0-9B09-8F8B24F89F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42900" y="3755354"/>
            <a:ext cx="8458200" cy="698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4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908CA92-5DB2-4DC0-937B-1B178AA9178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42900" y="4635164"/>
            <a:ext cx="8458200" cy="698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5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8B728CCD-2639-461B-9841-57505AC1346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42900" y="5514975"/>
            <a:ext cx="8458200" cy="7334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1" y="6684963"/>
            <a:ext cx="6972299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61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dden Slide Title">
            <a:extLst>
              <a:ext uri="{FF2B5EF4-FFF2-40B4-BE49-F238E27FC236}">
                <a16:creationId xmlns:a16="http://schemas.microsoft.com/office/drawing/2014/main" id="{D3229D0C-04EF-482F-B26C-8D49CD33D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949" y="418391"/>
            <a:ext cx="2292103" cy="29182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hidden title here </a:t>
            </a:r>
          </a:p>
        </p:txBody>
      </p:sp>
      <p:pic>
        <p:nvPicPr>
          <p:cNvPr id="6" name="MGH Logo">
            <a:extLst>
              <a:ext uri="{FF2B5EF4-FFF2-40B4-BE49-F238E27FC236}">
                <a16:creationId xmlns:a16="http://schemas.microsoft.com/office/drawing/2014/main" id="{60DCFDF5-2A5B-440E-888A-BC0BFEF9FF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211" y="1005697"/>
            <a:ext cx="2443579" cy="2443579"/>
          </a:xfrm>
          <a:prstGeom prst="rect">
            <a:avLst/>
          </a:prstGeom>
        </p:spPr>
      </p:pic>
      <p:sp>
        <p:nvSpPr>
          <p:cNvPr id="3" name="Long Copyright">
            <a:extLst>
              <a:ext uri="{FF2B5EF4-FFF2-40B4-BE49-F238E27FC236}">
                <a16:creationId xmlns:a16="http://schemas.microsoft.com/office/drawing/2014/main" id="{9AB572CE-E262-4FA6-8D47-02F068ADD1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87064"/>
            <a:ext cx="9144000" cy="370936"/>
          </a:xfrm>
        </p:spPr>
        <p:txBody>
          <a:bodyPr/>
          <a:lstStyle>
            <a:lvl1pPr algn="ctr">
              <a:defRPr/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Hill, LLC.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Hill, LLC.</a:t>
            </a:r>
          </a:p>
        </p:txBody>
      </p:sp>
      <p:sp>
        <p:nvSpPr>
          <p:cNvPr id="9" name="MGH Tagline">
            <a:extLst>
              <a:ext uri="{FF2B5EF4-FFF2-40B4-BE49-F238E27FC236}">
                <a16:creationId xmlns:a16="http://schemas.microsoft.com/office/drawing/2014/main" id="{F040BF5C-A78D-440C-93DF-72F3F641F3F1}"/>
              </a:ext>
            </a:extLst>
          </p:cNvPr>
          <p:cNvSpPr txBox="1"/>
          <p:nvPr userDrawn="1"/>
        </p:nvSpPr>
        <p:spPr>
          <a:xfrm>
            <a:off x="1730746" y="3796682"/>
            <a:ext cx="5682508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Because learning changes everything.</a:t>
            </a:r>
            <a:r>
              <a:rPr kumimoji="0" lang="en-US" sz="1400" b="0" i="0" u="none" strike="noStrike" kern="1200" cap="none" spc="40" normalizeH="0" baseline="6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®</a:t>
            </a:r>
            <a:endParaRPr kumimoji="0" lang="en-US" sz="2400" b="0" i="0" u="none" strike="noStrike" kern="1200" cap="none" spc="40" normalizeH="0" baseline="6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MGH URL">
            <a:extLst>
              <a:ext uri="{FF2B5EF4-FFF2-40B4-BE49-F238E27FC236}">
                <a16:creationId xmlns:a16="http://schemas.microsoft.com/office/drawing/2014/main" id="{2215B5DD-E18E-478F-81B9-79BA83A9A251}"/>
              </a:ext>
            </a:extLst>
          </p:cNvPr>
          <p:cNvSpPr txBox="1"/>
          <p:nvPr userDrawn="1"/>
        </p:nvSpPr>
        <p:spPr>
          <a:xfrm>
            <a:off x="3269085" y="5329121"/>
            <a:ext cx="2605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www.mheducation.com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366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dden Slide Title">
            <a:extLst>
              <a:ext uri="{FF2B5EF4-FFF2-40B4-BE49-F238E27FC236}">
                <a16:creationId xmlns:a16="http://schemas.microsoft.com/office/drawing/2014/main" id="{D3229D0C-04EF-482F-B26C-8D49CD33D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949" y="418391"/>
            <a:ext cx="2292103" cy="29182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hidden title here </a:t>
            </a:r>
          </a:p>
        </p:txBody>
      </p:sp>
      <p:pic>
        <p:nvPicPr>
          <p:cNvPr id="6" name="MGH Logo">
            <a:extLst>
              <a:ext uri="{FF2B5EF4-FFF2-40B4-BE49-F238E27FC236}">
                <a16:creationId xmlns:a16="http://schemas.microsoft.com/office/drawing/2014/main" id="{60DCFDF5-2A5B-440E-888A-BC0BFEF9FF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211" y="1005697"/>
            <a:ext cx="2443579" cy="2443579"/>
          </a:xfrm>
          <a:prstGeom prst="rect">
            <a:avLst/>
          </a:prstGeom>
        </p:spPr>
      </p:pic>
      <p:sp>
        <p:nvSpPr>
          <p:cNvPr id="9" name="MGH Tagline">
            <a:extLst>
              <a:ext uri="{FF2B5EF4-FFF2-40B4-BE49-F238E27FC236}">
                <a16:creationId xmlns:a16="http://schemas.microsoft.com/office/drawing/2014/main" id="{F040BF5C-A78D-440C-93DF-72F3F641F3F1}"/>
              </a:ext>
            </a:extLst>
          </p:cNvPr>
          <p:cNvSpPr txBox="1"/>
          <p:nvPr userDrawn="1"/>
        </p:nvSpPr>
        <p:spPr>
          <a:xfrm>
            <a:off x="1730746" y="3796682"/>
            <a:ext cx="5682508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Because learning changes everything.</a:t>
            </a:r>
            <a:r>
              <a:rPr kumimoji="0" lang="en-US" sz="1400" b="0" i="0" u="none" strike="noStrike" kern="1200" cap="none" spc="40" normalizeH="0" baseline="6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®</a:t>
            </a:r>
            <a:endParaRPr kumimoji="0" lang="en-US" sz="2400" b="0" i="0" u="none" strike="noStrike" kern="1200" cap="none" spc="40" normalizeH="0" baseline="6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MGH URL">
            <a:extLst>
              <a:ext uri="{FF2B5EF4-FFF2-40B4-BE49-F238E27FC236}">
                <a16:creationId xmlns:a16="http://schemas.microsoft.com/office/drawing/2014/main" id="{2215B5DD-E18E-478F-81B9-79BA83A9A251}"/>
              </a:ext>
            </a:extLst>
          </p:cNvPr>
          <p:cNvSpPr txBox="1"/>
          <p:nvPr userDrawn="1"/>
        </p:nvSpPr>
        <p:spPr>
          <a:xfrm>
            <a:off x="3269085" y="5329121"/>
            <a:ext cx="2605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www.mheducation.com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5DC59-5AB2-417D-B46A-F09F380F8F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7813" y="6526213"/>
            <a:ext cx="8699500" cy="2047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3395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6CA9270-FD0E-4B64-B0D8-24095E6A2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899" y="2366309"/>
            <a:ext cx="7696919" cy="526936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Accessibility Content: Text Alternatives for Images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B6E1DCB-9B8A-423D-B48B-2CCDE624B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37202" y="6682314"/>
            <a:ext cx="342900" cy="143831"/>
          </a:xfrm>
        </p:spPr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571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.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C0136BE0-3F2D-44D5-B125-B7A30D2C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50" y="117244"/>
            <a:ext cx="6065851" cy="7309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A117DCA-6A6D-48B9-9002-DA1E4814BF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DA8444E8-1445-4AB7-85DD-90449330C00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973249"/>
            <a:ext cx="6477000" cy="4343400"/>
          </a:xfrm>
        </p:spPr>
        <p:txBody>
          <a:bodyPr/>
          <a:lstStyle>
            <a:lvl1pPr>
              <a:defRPr/>
            </a:lvl1pPr>
            <a:lvl2pPr marL="344488" indent="-342900">
              <a:buFont typeface="Arial" panose="020B0604020202020204" pitchFamily="34" charset="0"/>
              <a:buChar char="•"/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Slide Content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5416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endix-On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Return to main slide Link 1">
            <a:extLst>
              <a:ext uri="{FF2B5EF4-FFF2-40B4-BE49-F238E27FC236}">
                <a16:creationId xmlns:a16="http://schemas.microsoft.com/office/drawing/2014/main" id="{F538FEEA-434F-404A-8A40-5F717D6CB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81587" y="1068234"/>
            <a:ext cx="2980826" cy="225425"/>
          </a:xfrm>
        </p:spPr>
        <p:txBody>
          <a:bodyPr anchor="ctr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US" dirty="0"/>
              <a:t>Return to parent-slide containing images.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371601"/>
            <a:ext cx="8458200" cy="4876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turn to main slide Link 2">
            <a:extLst>
              <a:ext uri="{FF2B5EF4-FFF2-40B4-BE49-F238E27FC236}">
                <a16:creationId xmlns:a16="http://schemas.microsoft.com/office/drawing/2014/main" id="{D8AF3780-479B-4486-8AEE-B0E29BE2F8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92111" y="6350211"/>
            <a:ext cx="2959779" cy="2286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dirty="0"/>
            </a:lvl1pPr>
          </a:lstStyle>
          <a:p>
            <a:pPr lvl="0" algn="ctr"/>
            <a:r>
              <a:rPr lang="en-US" dirty="0"/>
              <a:t>Return to parent-slide containing images.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76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-On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Return to main slide Link 1">
            <a:extLst>
              <a:ext uri="{FF2B5EF4-FFF2-40B4-BE49-F238E27FC236}">
                <a16:creationId xmlns:a16="http://schemas.microsoft.com/office/drawing/2014/main" id="{F538FEEA-434F-404A-8A40-5F717D6CB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81587" y="1068234"/>
            <a:ext cx="2980826" cy="225425"/>
          </a:xfrm>
        </p:spPr>
        <p:txBody>
          <a:bodyPr anchor="ctr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US" dirty="0"/>
              <a:t>Return to parent-slide containing images.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371601"/>
            <a:ext cx="8458200" cy="4876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turn to main slide Link 2">
            <a:extLst>
              <a:ext uri="{FF2B5EF4-FFF2-40B4-BE49-F238E27FC236}">
                <a16:creationId xmlns:a16="http://schemas.microsoft.com/office/drawing/2014/main" id="{D8AF3780-479B-4486-8AEE-B0E29BE2F8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92111" y="6350211"/>
            <a:ext cx="2959779" cy="2286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dirty="0"/>
            </a:lvl1pPr>
          </a:lstStyle>
          <a:p>
            <a:pPr lvl="0" algn="ctr"/>
            <a:r>
              <a:rPr lang="en-US" dirty="0"/>
              <a:t>Return to parent-slide containing images.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02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-Two Comparison Placeholders With Identifi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9" name="Return to main slide Link 1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1528" y="1059828"/>
            <a:ext cx="2980944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dirty="0"/>
            </a:lvl1pPr>
          </a:lstStyle>
          <a:p>
            <a:pPr lvl="0" algn="ctr"/>
            <a:r>
              <a:rPr lang="en-US" dirty="0"/>
              <a:t>Return to parent-slide containing images.</a:t>
            </a:r>
          </a:p>
        </p:txBody>
      </p:sp>
      <p:sp>
        <p:nvSpPr>
          <p:cNvPr id="8" name="Image Identifier 1">
            <a:extLst>
              <a:ext uri="{FF2B5EF4-FFF2-40B4-BE49-F238E27FC236}">
                <a16:creationId xmlns:a16="http://schemas.microsoft.com/office/drawing/2014/main" id="{C828D23C-A7ED-420E-B199-2D8CCF24D6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1410562"/>
            <a:ext cx="4076700" cy="3921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Image Identifier 1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933303"/>
            <a:ext cx="4076700" cy="431509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Image Identifier 2">
            <a:extLst>
              <a:ext uri="{FF2B5EF4-FFF2-40B4-BE49-F238E27FC236}">
                <a16:creationId xmlns:a16="http://schemas.microsoft.com/office/drawing/2014/main" id="{7DBCEA22-E8D2-4B8A-B55C-3FFA6FAB31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145" y="1410562"/>
            <a:ext cx="4078224" cy="3931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Image Identifier 2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933303"/>
            <a:ext cx="4076700" cy="431509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turn to main slide Link 2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1528" y="6348550"/>
            <a:ext cx="2980944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dirty="0"/>
            </a:lvl1pPr>
          </a:lstStyle>
          <a:p>
            <a:pPr lvl="0" algn="ctr"/>
            <a:r>
              <a:rPr lang="en-US" dirty="0"/>
              <a:t>Return to parent-slide containing images.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26412" y="6673531"/>
            <a:ext cx="355840" cy="161396"/>
          </a:xfrm>
          <a:prstGeom prst="rect">
            <a:avLst/>
          </a:prstGeom>
        </p:spPr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933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/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MHE Altered Background, fixed">
            <a:extLst>
              <a:ext uri="{FF2B5EF4-FFF2-40B4-BE49-F238E27FC236}">
                <a16:creationId xmlns:a16="http://schemas.microsoft.com/office/drawing/2014/main" id="{E2D8ACCF-E5FC-4FE9-9E84-B2A0A6B1E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2900" y="2095500"/>
            <a:ext cx="3886199" cy="3886199"/>
            <a:chOff x="342900" y="2095500"/>
            <a:chExt cx="3886199" cy="388619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342900" y="2095500"/>
              <a:ext cx="3886199" cy="3886199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495300" y="2362200"/>
              <a:ext cx="3429000" cy="3467100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"/>
          <p:cNvSpPr>
            <a:spLocks noGrp="1"/>
          </p:cNvSpPr>
          <p:nvPr userDrawn="1">
            <p:ph type="ctrTitle" hasCustomPrompt="1"/>
          </p:nvPr>
        </p:nvSpPr>
        <p:spPr>
          <a:xfrm>
            <a:off x="621792" y="2608290"/>
            <a:ext cx="3035808" cy="139408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21792" y="4069830"/>
            <a:ext cx="3035808" cy="8040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9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3232" y="4919472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1791" y="5096656"/>
            <a:ext cx="3043303" cy="56962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Extra Text</a:t>
            </a:r>
          </a:p>
        </p:txBody>
      </p:sp>
      <p:sp>
        <p:nvSpPr>
          <p:cNvPr id="3" name="Cover Placeholder">
            <a:extLst>
              <a:ext uri="{FF2B5EF4-FFF2-40B4-BE49-F238E27FC236}">
                <a16:creationId xmlns:a16="http://schemas.microsoft.com/office/drawing/2014/main" id="{67C61915-1FDF-4DF1-95F4-8BAC894B4DC1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4572000" y="1450229"/>
            <a:ext cx="4229100" cy="49764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Optional: Include Cover Here</a:t>
            </a:r>
          </a:p>
        </p:txBody>
      </p:sp>
      <p:sp>
        <p:nvSpPr>
          <p:cNvPr id="2" name="Long Copyright">
            <a:extLst>
              <a:ext uri="{FF2B5EF4-FFF2-40B4-BE49-F238E27FC236}">
                <a16:creationId xmlns:a16="http://schemas.microsoft.com/office/drawing/2014/main" id="{F4607C07-D864-4A1A-8061-D12997CC50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Hill, LLC.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Hill, LLC.</a:t>
            </a:r>
          </a:p>
        </p:txBody>
      </p:sp>
    </p:spTree>
    <p:extLst>
      <p:ext uri="{BB962C8B-B14F-4D97-AF65-F5344CB8AC3E}">
        <p14:creationId xmlns:p14="http://schemas.microsoft.com/office/powerpoint/2010/main" val="2489068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orient="horz" pos="3768">
          <p15:clr>
            <a:srgbClr val="FBAE40"/>
          </p15:clr>
        </p15:guide>
        <p15:guide id="3" pos="2664">
          <p15:clr>
            <a:srgbClr val="FBAE40"/>
          </p15:clr>
        </p15:guide>
        <p15:guide id="4" pos="2880">
          <p15:clr>
            <a:srgbClr val="FBAE40"/>
          </p15:clr>
        </p15:guide>
        <p15:guide id="5" pos="2472">
          <p15:clr>
            <a:srgbClr val="FBAE40"/>
          </p15:clr>
        </p15:guide>
        <p15:guide id="6" pos="312">
          <p15:clr>
            <a:srgbClr val="FBAE40"/>
          </p15:clr>
        </p15:guide>
        <p15:guide id="7" orient="horz" pos="1488">
          <p15:clr>
            <a:srgbClr val="FBAE40"/>
          </p15:clr>
        </p15:guide>
        <p15:guide id="8" orient="horz" pos="367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/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MHE Altered Background, fixed">
            <a:extLst>
              <a:ext uri="{FF2B5EF4-FFF2-40B4-BE49-F238E27FC236}">
                <a16:creationId xmlns:a16="http://schemas.microsoft.com/office/drawing/2014/main" id="{E2D8ACCF-E5FC-4FE9-9E84-B2A0A6B1E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2900" y="2095500"/>
            <a:ext cx="3886199" cy="3886199"/>
            <a:chOff x="342900" y="2095500"/>
            <a:chExt cx="3886199" cy="388619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342900" y="2095500"/>
              <a:ext cx="3886199" cy="3886199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495300" y="2362200"/>
              <a:ext cx="3429000" cy="3467100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"/>
          <p:cNvSpPr>
            <a:spLocks noGrp="1"/>
          </p:cNvSpPr>
          <p:nvPr userDrawn="1">
            <p:ph type="ctrTitle" hasCustomPrompt="1"/>
          </p:nvPr>
        </p:nvSpPr>
        <p:spPr>
          <a:xfrm>
            <a:off x="621792" y="2608290"/>
            <a:ext cx="3035808" cy="139408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21792" y="4069830"/>
            <a:ext cx="3035808" cy="8040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9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3232" y="4919472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1791" y="5096656"/>
            <a:ext cx="3043303" cy="56962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Extra Text</a:t>
            </a:r>
          </a:p>
        </p:txBody>
      </p:sp>
      <p:sp>
        <p:nvSpPr>
          <p:cNvPr id="3" name="Cover Placeholder">
            <a:extLst>
              <a:ext uri="{FF2B5EF4-FFF2-40B4-BE49-F238E27FC236}">
                <a16:creationId xmlns:a16="http://schemas.microsoft.com/office/drawing/2014/main" id="{67C61915-1FDF-4DF1-95F4-8BAC894B4DC1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4572000" y="1450229"/>
            <a:ext cx="4229100" cy="49764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Optional: Include Cover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B06C8-11A0-4E73-A5CE-7801EB0911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6688" y="6426200"/>
            <a:ext cx="8505825" cy="311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5159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orient="horz" pos="3768">
          <p15:clr>
            <a:srgbClr val="FBAE40"/>
          </p15:clr>
        </p15:guide>
        <p15:guide id="3" pos="2664">
          <p15:clr>
            <a:srgbClr val="FBAE40"/>
          </p15:clr>
        </p15:guide>
        <p15:guide id="4" pos="2880">
          <p15:clr>
            <a:srgbClr val="FBAE40"/>
          </p15:clr>
        </p15:guide>
        <p15:guide id="5" pos="2472">
          <p15:clr>
            <a:srgbClr val="FBAE40"/>
          </p15:clr>
        </p15:guide>
        <p15:guide id="6" pos="312">
          <p15:clr>
            <a:srgbClr val="FBAE40"/>
          </p15:clr>
        </p15:guide>
        <p15:guide id="7" orient="horz" pos="1488">
          <p15:clr>
            <a:srgbClr val="FBAE40"/>
          </p15:clr>
        </p15:guide>
        <p15:guide id="8" orient="horz" pos="36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N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MHE Official Background, fixed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52559"/>
            <a:ext cx="9144000" cy="4982750"/>
            <a:chOff x="0" y="1521567"/>
            <a:chExt cx="9144000" cy="48464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FD8DC8-1EF1-6B48-9F31-D9D254F85818}"/>
                </a:ext>
              </a:extLst>
            </p:cNvPr>
            <p:cNvSpPr/>
            <p:nvPr userDrawn="1"/>
          </p:nvSpPr>
          <p:spPr>
            <a:xfrm>
              <a:off x="0" y="1521567"/>
              <a:ext cx="9144000" cy="484643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00492E-5EBE-C745-8EEE-F17D4BB4582E}"/>
                </a:ext>
              </a:extLst>
            </p:cNvPr>
            <p:cNvSpPr/>
            <p:nvPr userDrawn="1"/>
          </p:nvSpPr>
          <p:spPr>
            <a:xfrm>
              <a:off x="185629" y="2001422"/>
              <a:ext cx="8493233" cy="4166364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976C39-0B94-D44F-9108-A52DD0916B5A}"/>
                </a:ext>
              </a:extLst>
            </p:cNvPr>
            <p:cNvSpPr/>
            <p:nvPr userDrawn="1"/>
          </p:nvSpPr>
          <p:spPr>
            <a:xfrm>
              <a:off x="364385" y="2475809"/>
              <a:ext cx="7858340" cy="351322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"/>
          <p:cNvSpPr>
            <a:spLocks noGrp="1"/>
          </p:cNvSpPr>
          <p:nvPr userDrawn="1">
            <p:ph type="ctrTitle"/>
          </p:nvPr>
        </p:nvSpPr>
        <p:spPr>
          <a:xfrm>
            <a:off x="777240" y="2985555"/>
            <a:ext cx="6521640" cy="873214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782058" y="3986784"/>
            <a:ext cx="4297680" cy="51758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7202" y="4650037"/>
            <a:ext cx="35747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"/>
          <p:cNvSpPr>
            <a:spLocks noGrp="1"/>
          </p:cNvSpPr>
          <p:nvPr>
            <p:ph type="body" sz="quarter" idx="10"/>
          </p:nvPr>
        </p:nvSpPr>
        <p:spPr>
          <a:xfrm>
            <a:off x="777240" y="4718304"/>
            <a:ext cx="4443413" cy="57618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ong Copyright">
            <a:extLst>
              <a:ext uri="{FF2B5EF4-FFF2-40B4-BE49-F238E27FC236}">
                <a16:creationId xmlns:a16="http://schemas.microsoft.com/office/drawing/2014/main" id="{54514DA3-A928-4CD1-BFAE-B5DF399C4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7064"/>
            <a:ext cx="9144000" cy="37093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Hill, LLC.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Hill, LLC.</a:t>
            </a:r>
          </a:p>
        </p:txBody>
      </p:sp>
    </p:spTree>
    <p:extLst>
      <p:ext uri="{BB962C8B-B14F-4D97-AF65-F5344CB8AC3E}">
        <p14:creationId xmlns:p14="http://schemas.microsoft.com/office/powerpoint/2010/main" val="380643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N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MHE altered Background, fixed">
            <a:extLst>
              <a:ext uri="{FF2B5EF4-FFF2-40B4-BE49-F238E27FC236}">
                <a16:creationId xmlns:a16="http://schemas.microsoft.com/office/drawing/2014/main" id="{7A14A7A9-A9D7-4A08-A24F-4D1C1F4C2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6366"/>
            <a:ext cx="9143999" cy="4991100"/>
            <a:chOff x="0" y="1524000"/>
            <a:chExt cx="9143999" cy="49911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00492E-5EBE-C745-8EEE-F17D4BB4582E}"/>
                </a:ext>
              </a:extLst>
            </p:cNvPr>
            <p:cNvSpPr/>
            <p:nvPr userDrawn="1"/>
          </p:nvSpPr>
          <p:spPr>
            <a:xfrm>
              <a:off x="0" y="1524000"/>
              <a:ext cx="9143999" cy="4991100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976C39-0B94-D44F-9108-A52DD0916B5A}"/>
                </a:ext>
              </a:extLst>
            </p:cNvPr>
            <p:cNvSpPr/>
            <p:nvPr userDrawn="1"/>
          </p:nvSpPr>
          <p:spPr>
            <a:xfrm>
              <a:off x="190500" y="2019300"/>
              <a:ext cx="8496300" cy="4267200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"/>
          <p:cNvSpPr>
            <a:spLocks noGrp="1"/>
          </p:cNvSpPr>
          <p:nvPr userDrawn="1">
            <p:ph type="ctrTitle"/>
          </p:nvPr>
        </p:nvSpPr>
        <p:spPr>
          <a:xfrm>
            <a:off x="567378" y="2593298"/>
            <a:ext cx="6980170" cy="113055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"/>
          <p:cNvSpPr>
            <a:spLocks noGrp="1"/>
          </p:cNvSpPr>
          <p:nvPr userDrawn="1">
            <p:ph type="subTitle" idx="1"/>
          </p:nvPr>
        </p:nvSpPr>
        <p:spPr>
          <a:xfrm>
            <a:off x="567378" y="3807503"/>
            <a:ext cx="4542020" cy="71935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02310" y="4665027"/>
            <a:ext cx="35747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"/>
          <p:cNvSpPr>
            <a:spLocks noGrp="1"/>
          </p:cNvSpPr>
          <p:nvPr userDrawn="1">
            <p:ph type="body" sz="quarter" idx="10"/>
          </p:nvPr>
        </p:nvSpPr>
        <p:spPr>
          <a:xfrm>
            <a:off x="567378" y="4770769"/>
            <a:ext cx="4443413" cy="57618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ong Copyright">
            <a:extLst>
              <a:ext uri="{FF2B5EF4-FFF2-40B4-BE49-F238E27FC236}">
                <a16:creationId xmlns:a16="http://schemas.microsoft.com/office/drawing/2014/main" id="{54514DA3-A928-4CD1-BFAE-B5DF399C4B3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0" y="6487064"/>
            <a:ext cx="9144000" cy="37093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Hill, LLC.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Hill, LLC.</a:t>
            </a:r>
          </a:p>
        </p:txBody>
      </p:sp>
    </p:spTree>
    <p:extLst>
      <p:ext uri="{BB962C8B-B14F-4D97-AF65-F5344CB8AC3E}">
        <p14:creationId xmlns:p14="http://schemas.microsoft.com/office/powerpoint/2010/main" val="1233895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  <p15:guide id="2" orient="horz" pos="3960">
          <p15:clr>
            <a:srgbClr val="FBAE40"/>
          </p15:clr>
        </p15:guide>
        <p15:guide id="3" pos="120">
          <p15:clr>
            <a:srgbClr val="FBAE40"/>
          </p15:clr>
        </p15:guide>
        <p15:guide id="4" pos="5472">
          <p15:clr>
            <a:srgbClr val="FBAE40"/>
          </p15:clr>
        </p15:guide>
        <p15:guide id="5" orient="horz" pos="22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33546"/>
            <a:ext cx="8458200" cy="8211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49716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347" y="6324600"/>
            <a:ext cx="2405307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85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360" userDrawn="1">
          <p15:clr>
            <a:srgbClr val="FBAE40"/>
          </p15:clr>
        </p15:guide>
        <p15:guide id="3" pos="264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orizontal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33546"/>
            <a:ext cx="8458200" cy="8211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28380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0" y="4343400"/>
            <a:ext cx="8458200" cy="1905000"/>
          </a:xfrm>
        </p:spPr>
        <p:txBody>
          <a:bodyPr/>
          <a:lstStyle>
            <a:lvl1pPr>
              <a:defRPr/>
            </a:lvl1pPr>
            <a:lvl4pPr marL="455613" indent="0">
              <a:buNone/>
              <a:defRPr/>
            </a:lvl4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0" y="6684963"/>
            <a:ext cx="69723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933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orient="horz" pos="273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mpariso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33546"/>
            <a:ext cx="8458200" cy="8211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4076700" cy="49716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257300"/>
            <a:ext cx="4076700" cy="4991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815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Main One 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33546"/>
            <a:ext cx="8458200" cy="8211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5791200" cy="49716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8052" y="1257300"/>
            <a:ext cx="2383047" cy="4991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1" y="6684963"/>
            <a:ext cx="6972299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962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4" pos="4032" userDrawn="1">
          <p15:clr>
            <a:srgbClr val="FBAE40"/>
          </p15:clr>
        </p15:guide>
        <p15:guide id="5" pos="386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GH logo">
            <a:extLst>
              <a:ext uri="{FF2B5EF4-FFF2-40B4-BE49-F238E27FC236}">
                <a16:creationId xmlns:a16="http://schemas.microsoft.com/office/drawing/2014/main" id="{BF372B49-B6F5-4826-B4F8-2F8A4FFF88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6" y="283845"/>
            <a:ext cx="999514" cy="999514"/>
          </a:xfrm>
          <a:prstGeom prst="rect">
            <a:avLst/>
          </a:prstGeom>
        </p:spPr>
      </p:pic>
      <p:sp>
        <p:nvSpPr>
          <p:cNvPr id="3" name="MGH Tagline">
            <a:extLst>
              <a:ext uri="{FF2B5EF4-FFF2-40B4-BE49-F238E27FC236}">
                <a16:creationId xmlns:a16="http://schemas.microsoft.com/office/drawing/2014/main" id="{70E12349-CEA7-4006-B6E3-3E283BDBD258}"/>
              </a:ext>
            </a:extLst>
          </p:cNvPr>
          <p:cNvSpPr txBox="1"/>
          <p:nvPr userDrawn="1"/>
        </p:nvSpPr>
        <p:spPr>
          <a:xfrm>
            <a:off x="5060273" y="337349"/>
            <a:ext cx="3873993" cy="338554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spc="4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Because learning changes everything.</a:t>
            </a:r>
            <a:r>
              <a:rPr lang="en-US" sz="1050" spc="40" baseline="60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®</a:t>
            </a:r>
            <a:endParaRPr lang="en-US" sz="1600" spc="40" baseline="60000" dirty="0"/>
          </a:p>
        </p:txBody>
      </p:sp>
      <p:sp>
        <p:nvSpPr>
          <p:cNvPr id="5" name="Long Copyright"/>
          <p:cNvSpPr>
            <a:spLocks noGrp="1"/>
          </p:cNvSpPr>
          <p:nvPr>
            <p:ph type="ftr" sz="quarter" idx="3"/>
          </p:nvPr>
        </p:nvSpPr>
        <p:spPr>
          <a:xfrm>
            <a:off x="0" y="6478439"/>
            <a:ext cx="9144000" cy="3795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Add long copyright</a:t>
            </a:r>
          </a:p>
        </p:txBody>
      </p:sp>
      <p:sp>
        <p:nvSpPr>
          <p:cNvPr id="8" name="MGH Yellow Line">
            <a:extLst>
              <a:ext uri="{FF2B5EF4-FFF2-40B4-BE49-F238E27FC236}">
                <a16:creationId xmlns:a16="http://schemas.microsoft.com/office/drawing/2014/main" id="{86E6E250-D1F9-6444-A77C-4DC8C64A9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32547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534215-A418-4B7A-9A77-E6652E34AE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0105" y="0"/>
            <a:ext cx="1413164" cy="141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58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704" r:id="rId3"/>
    <p:sldLayoutId id="2147483682" r:id="rId4"/>
    <p:sldLayoutId id="2147483683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0">
          <p15:clr>
            <a:srgbClr val="F26B43"/>
          </p15:clr>
        </p15:guide>
        <p15:guide id="2" orient="horz" pos="192">
          <p15:clr>
            <a:srgbClr val="F26B43"/>
          </p15:clr>
        </p15:guide>
        <p15:guide id="5" pos="2880">
          <p15:clr>
            <a:srgbClr val="F26B43"/>
          </p15:clr>
        </p15:guide>
        <p15:guide id="6" pos="216">
          <p15:clr>
            <a:srgbClr val="F26B43"/>
          </p15:clr>
        </p15:guide>
        <p15:guide id="7" pos="5544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960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">
            <a:extLst>
              <a:ext uri="{FF2B5EF4-FFF2-40B4-BE49-F238E27FC236}">
                <a16:creationId xmlns:a16="http://schemas.microsoft.com/office/drawing/2014/main" id="{881C4C4E-EEEF-442A-AE3B-63C7E062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36257"/>
            <a:ext cx="8458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goes here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4F2C87DD-ADFA-433D-B7C8-4E9E42BC9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273877"/>
            <a:ext cx="8458200" cy="494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MGH Yellow Line">
            <a:extLst>
              <a:ext uri="{FF2B5EF4-FFF2-40B4-BE49-F238E27FC236}">
                <a16:creationId xmlns:a16="http://schemas.microsoft.com/office/drawing/2014/main" id="{86E6E250-D1F9-6444-A77C-4DC8C64A9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622319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hort Copyright">
            <a:extLst>
              <a:ext uri="{FF2B5EF4-FFF2-40B4-BE49-F238E27FC236}">
                <a16:creationId xmlns:a16="http://schemas.microsoft.com/office/drawing/2014/main" id="{36838A37-515E-4F5C-BF9F-CE51891A9C27}"/>
              </a:ext>
            </a:extLst>
          </p:cNvPr>
          <p:cNvSpPr txBox="1"/>
          <p:nvPr userDrawn="1"/>
        </p:nvSpPr>
        <p:spPr>
          <a:xfrm>
            <a:off x="215658" y="6664280"/>
            <a:ext cx="1233578" cy="215444"/>
          </a:xfrm>
          <a:prstGeom prst="rect">
            <a:avLst/>
          </a:prstGeom>
          <a:noFill/>
        </p:spPr>
        <p:txBody>
          <a:bodyPr wrap="square" lIns="45720" rIns="45720" rtlCol="0" anchor="ctr">
            <a:spAutoFit/>
          </a:bodyPr>
          <a:lstStyle/>
          <a:p>
            <a:r>
              <a:rPr lang="en-US" sz="800" b="0" dirty="0">
                <a:solidFill>
                  <a:schemeClr val="tx1"/>
                </a:solidFill>
              </a:rPr>
              <a:t>© </a:t>
            </a:r>
            <a:r>
              <a:rPr lang="en-US" altLang="zh-CN" sz="800" b="0" dirty="0">
                <a:solidFill>
                  <a:schemeClr val="tx1"/>
                </a:solidFill>
              </a:rPr>
              <a:t>Southwest University</a:t>
            </a:r>
          </a:p>
        </p:txBody>
      </p: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C2E4AF62-4201-4F5D-966F-4A59CD13C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6412" y="6673531"/>
            <a:ext cx="355840" cy="161396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56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9" r:id="rId3"/>
    <p:sldLayoutId id="2147483695" r:id="rId4"/>
    <p:sldLayoutId id="2147483696" r:id="rId5"/>
    <p:sldLayoutId id="2147483697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292608" indent="-292608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621792" indent="-32004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Arial" panose="020B0604020202020204" pitchFamily="34" charset="0"/>
        <a:buChar char="•"/>
        <a:defRPr sz="22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741363" indent="-28575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71550" indent="-28575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192">
          <p15:clr>
            <a:srgbClr val="F26B43"/>
          </p15:clr>
        </p15:guide>
        <p15:guide id="6" pos="216">
          <p15:clr>
            <a:srgbClr val="F26B43"/>
          </p15:clr>
        </p15:guide>
        <p15:guide id="7" pos="5544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624" userDrawn="1">
          <p15:clr>
            <a:srgbClr val="F26B43"/>
          </p15:clr>
        </p15:guide>
        <p15:guide id="11" orient="horz" pos="4104">
          <p15:clr>
            <a:srgbClr val="F26B43"/>
          </p15:clr>
        </p15:guide>
        <p15:guide id="12" orient="horz" pos="864" userDrawn="1">
          <p15:clr>
            <a:srgbClr val="F26B43"/>
          </p15:clr>
        </p15:guide>
        <p15:guide id="13" orient="horz" pos="360" userDrawn="1">
          <p15:clr>
            <a:srgbClr val="F26B43"/>
          </p15:clr>
        </p15:guide>
        <p15:guide id="14" orient="horz" pos="3936" userDrawn="1">
          <p15:clr>
            <a:srgbClr val="F26B43"/>
          </p15:clr>
        </p15:guide>
        <p15:guide id="15" pos="984" userDrawn="1">
          <p15:clr>
            <a:srgbClr val="F26B43"/>
          </p15:clr>
        </p15:guide>
        <p15:guide id="16" pos="5376" userDrawn="1">
          <p15:clr>
            <a:srgbClr val="F26B43"/>
          </p15:clr>
        </p15:guide>
        <p15:guide id="17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5691"/>
            <a:ext cx="9144000" cy="3623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Add long copyright line here</a:t>
            </a:r>
            <a:endParaRPr lang="en-US" dirty="0"/>
          </a:p>
        </p:txBody>
      </p:sp>
      <p:sp>
        <p:nvSpPr>
          <p:cNvPr id="6" name="MGH Yellow Line">
            <a:extLst>
              <a:ext uri="{FF2B5EF4-FFF2-40B4-BE49-F238E27FC236}">
                <a16:creationId xmlns:a16="http://schemas.microsoft.com/office/drawing/2014/main" id="{F20163A4-4644-4B17-9C8A-EF42A992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32547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98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5" r:id="rId2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16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ctr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0">
          <p15:clr>
            <a:srgbClr val="F26B43"/>
          </p15:clr>
        </p15:guide>
        <p15:guide id="2" orient="horz" pos="192">
          <p15:clr>
            <a:srgbClr val="F26B43"/>
          </p15:clr>
        </p15:guide>
        <p15:guide id="5" pos="2112" userDrawn="1">
          <p15:clr>
            <a:srgbClr val="F26B43"/>
          </p15:clr>
        </p15:guide>
        <p15:guide id="6" pos="216">
          <p15:clr>
            <a:srgbClr val="F26B43"/>
          </p15:clr>
        </p15:guide>
        <p15:guide id="7" pos="5544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624" userDrawn="1">
          <p15:clr>
            <a:srgbClr val="F26B43"/>
          </p15:clr>
        </p15:guide>
        <p15:guide id="11" orient="horz" pos="4104">
          <p15:clr>
            <a:srgbClr val="F26B43"/>
          </p15:clr>
        </p15:guide>
        <p15:guide id="12" orient="horz" pos="2160" userDrawn="1">
          <p15:clr>
            <a:srgbClr val="F26B43"/>
          </p15:clr>
        </p15:guide>
        <p15:guide id="13" pos="364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>
            <a:extLst>
              <a:ext uri="{FF2B5EF4-FFF2-40B4-BE49-F238E27FC236}">
                <a16:creationId xmlns:a16="http://schemas.microsoft.com/office/drawing/2014/main" id="{BEB99B55-73FB-42B4-93ED-C5E818675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1" y="1976546"/>
            <a:ext cx="64805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Slide Content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8" name="MGH Yellow Line">
            <a:extLst>
              <a:ext uri="{FF2B5EF4-FFF2-40B4-BE49-F238E27FC236}">
                <a16:creationId xmlns:a16="http://schemas.microsoft.com/office/drawing/2014/main" id="{86E6E250-D1F9-6444-A77C-4DC8C64A9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622319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hort Copyright">
            <a:extLst>
              <a:ext uri="{FF2B5EF4-FFF2-40B4-BE49-F238E27FC236}">
                <a16:creationId xmlns:a16="http://schemas.microsoft.com/office/drawing/2014/main" id="{36838A37-515E-4F5C-BF9F-CE51891A9C27}"/>
              </a:ext>
            </a:extLst>
          </p:cNvPr>
          <p:cNvSpPr txBox="1"/>
          <p:nvPr userDrawn="1"/>
        </p:nvSpPr>
        <p:spPr>
          <a:xfrm>
            <a:off x="224279" y="6660234"/>
            <a:ext cx="1285344" cy="215444"/>
          </a:xfrm>
          <a:prstGeom prst="rect">
            <a:avLst/>
          </a:prstGeom>
          <a:noFill/>
        </p:spPr>
        <p:txBody>
          <a:bodyPr wrap="square" lIns="45720" rIns="45720" rtlCol="0" anchor="ctr">
            <a:spAutoFit/>
          </a:bodyPr>
          <a:lstStyle/>
          <a:p>
            <a:r>
              <a:rPr lang="en-US" sz="800" b="0" dirty="0">
                <a:solidFill>
                  <a:schemeClr val="tx1"/>
                </a:solidFill>
              </a:rPr>
              <a:t>© McGraw Hill, LLC</a:t>
            </a:r>
          </a:p>
        </p:txBody>
      </p: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C2E4AF62-4201-4F5D-966F-4A59CD13C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202" y="6682314"/>
            <a:ext cx="342900" cy="143831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800" smtClean="0">
                <a:solidFill>
                  <a:schemeClr val="tx1"/>
                </a:solidFill>
              </a:defRPr>
            </a:lvl1pPr>
          </a:lstStyle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MGH Shape">
            <a:extLst>
              <a:ext uri="{FF2B5EF4-FFF2-40B4-BE49-F238E27FC236}">
                <a16:creationId xmlns:a16="http://schemas.microsoft.com/office/drawing/2014/main" id="{B719ECBD-8119-4217-9D58-2638FA43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22742" y="0"/>
            <a:ext cx="2521258" cy="6623843"/>
            <a:chOff x="3491346" y="0"/>
            <a:chExt cx="2508933" cy="6367263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FCAD01AC-30CD-4728-B0FD-543493B2CE55}"/>
                </a:ext>
              </a:extLst>
            </p:cNvPr>
            <p:cNvSpPr/>
            <p:nvPr/>
          </p:nvSpPr>
          <p:spPr>
            <a:xfrm rot="10800000">
              <a:off x="5468761" y="1352709"/>
              <a:ext cx="531517" cy="1821241"/>
            </a:xfrm>
            <a:custGeom>
              <a:avLst/>
              <a:gdLst>
                <a:gd name="connsiteX0" fmla="*/ 0 w 531517"/>
                <a:gd name="connsiteY0" fmla="*/ 1821241 h 1821241"/>
                <a:gd name="connsiteX1" fmla="*/ 0 w 531517"/>
                <a:gd name="connsiteY1" fmla="*/ 0 h 1821241"/>
                <a:gd name="connsiteX2" fmla="*/ 531517 w 531517"/>
                <a:gd name="connsiteY2" fmla="*/ 672400 h 1821241"/>
                <a:gd name="connsiteX3" fmla="*/ 0 w 531517"/>
                <a:gd name="connsiteY3" fmla="*/ 1821241 h 182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517" h="1821241">
                  <a:moveTo>
                    <a:pt x="0" y="1821241"/>
                  </a:moveTo>
                  <a:lnTo>
                    <a:pt x="0" y="0"/>
                  </a:lnTo>
                  <a:lnTo>
                    <a:pt x="531517" y="672400"/>
                  </a:lnTo>
                  <a:lnTo>
                    <a:pt x="0" y="1821241"/>
                  </a:lnTo>
                  <a:close/>
                </a:path>
              </a:pathLst>
            </a:custGeom>
            <a:solidFill>
              <a:srgbClr val="9F2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A51DD71-B849-456F-A479-25728C0B26F4}"/>
                </a:ext>
              </a:extLst>
            </p:cNvPr>
            <p:cNvSpPr/>
            <p:nvPr/>
          </p:nvSpPr>
          <p:spPr>
            <a:xfrm rot="10800000">
              <a:off x="3491346" y="0"/>
              <a:ext cx="2508932" cy="2501550"/>
            </a:xfrm>
            <a:custGeom>
              <a:avLst/>
              <a:gdLst>
                <a:gd name="connsiteX0" fmla="*/ 2508932 w 2508932"/>
                <a:gd name="connsiteY0" fmla="*/ 2501550 h 2501550"/>
                <a:gd name="connsiteX1" fmla="*/ 0 w 2508932"/>
                <a:gd name="connsiteY1" fmla="*/ 2501550 h 2501550"/>
                <a:gd name="connsiteX2" fmla="*/ 0 w 2508932"/>
                <a:gd name="connsiteY2" fmla="*/ 1148841 h 2501550"/>
                <a:gd name="connsiteX3" fmla="*/ 531517 w 2508932"/>
                <a:gd name="connsiteY3" fmla="*/ 0 h 2501550"/>
                <a:gd name="connsiteX4" fmla="*/ 2508932 w 2508932"/>
                <a:gd name="connsiteY4" fmla="*/ 2501550 h 250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8932" h="2501550">
                  <a:moveTo>
                    <a:pt x="2508932" y="2501550"/>
                  </a:moveTo>
                  <a:lnTo>
                    <a:pt x="0" y="2501550"/>
                  </a:lnTo>
                  <a:lnTo>
                    <a:pt x="0" y="1148841"/>
                  </a:lnTo>
                  <a:lnTo>
                    <a:pt x="531517" y="0"/>
                  </a:lnTo>
                  <a:lnTo>
                    <a:pt x="2508932" y="2501550"/>
                  </a:lnTo>
                  <a:close/>
                </a:path>
              </a:pathLst>
            </a:custGeom>
            <a:solidFill>
              <a:srgbClr val="E2D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CE349BEA-4244-4589-91D3-1DECC6AB1E90}"/>
                </a:ext>
              </a:extLst>
            </p:cNvPr>
            <p:cNvSpPr/>
            <p:nvPr/>
          </p:nvSpPr>
          <p:spPr>
            <a:xfrm rot="10800000">
              <a:off x="3680272" y="1352707"/>
              <a:ext cx="2320007" cy="5014556"/>
            </a:xfrm>
            <a:custGeom>
              <a:avLst/>
              <a:gdLst>
                <a:gd name="connsiteX0" fmla="*/ 0 w 2320007"/>
                <a:gd name="connsiteY0" fmla="*/ 5014556 h 5014556"/>
                <a:gd name="connsiteX1" fmla="*/ 0 w 2320007"/>
                <a:gd name="connsiteY1" fmla="*/ 0 h 5014556"/>
                <a:gd name="connsiteX2" fmla="*/ 2320007 w 2320007"/>
                <a:gd name="connsiteY2" fmla="*/ 0 h 5014556"/>
                <a:gd name="connsiteX3" fmla="*/ 531518 w 2320007"/>
                <a:gd name="connsiteY3" fmla="*/ 3865713 h 5014556"/>
                <a:gd name="connsiteX4" fmla="*/ 1 w 2320007"/>
                <a:gd name="connsiteY4" fmla="*/ 3193313 h 5014556"/>
                <a:gd name="connsiteX5" fmla="*/ 1 w 2320007"/>
                <a:gd name="connsiteY5" fmla="*/ 5014554 h 5014556"/>
                <a:gd name="connsiteX6" fmla="*/ 0 w 2320007"/>
                <a:gd name="connsiteY6" fmla="*/ 5014556 h 501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007" h="5014556">
                  <a:moveTo>
                    <a:pt x="0" y="5014556"/>
                  </a:moveTo>
                  <a:lnTo>
                    <a:pt x="0" y="0"/>
                  </a:lnTo>
                  <a:lnTo>
                    <a:pt x="2320007" y="0"/>
                  </a:lnTo>
                  <a:lnTo>
                    <a:pt x="531518" y="3865713"/>
                  </a:lnTo>
                  <a:lnTo>
                    <a:pt x="1" y="3193313"/>
                  </a:lnTo>
                  <a:lnTo>
                    <a:pt x="1" y="5014554"/>
                  </a:lnTo>
                  <a:lnTo>
                    <a:pt x="0" y="50145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13" name="Title Placeholder">
            <a:extLst>
              <a:ext uri="{FF2B5EF4-FFF2-40B4-BE49-F238E27FC236}">
                <a16:creationId xmlns:a16="http://schemas.microsoft.com/office/drawing/2014/main" id="{34622483-C344-43F3-82BE-D7AE2DFFF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36257"/>
            <a:ext cx="6073803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90558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8" r:id="rId2"/>
    <p:sldLayoutId id="2147483706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1588" indent="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517525" indent="-28575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741363" indent="-28575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0">
          <p15:clr>
            <a:srgbClr val="F26B43"/>
          </p15:clr>
        </p15:guide>
        <p15:guide id="2" orient="horz" pos="192">
          <p15:clr>
            <a:srgbClr val="F26B43"/>
          </p15:clr>
        </p15:guide>
        <p15:guide id="5" pos="5544" userDrawn="1">
          <p15:clr>
            <a:srgbClr val="F26B43"/>
          </p15:clr>
        </p15:guide>
        <p15:guide id="6" pos="216">
          <p15:clr>
            <a:srgbClr val="F26B43"/>
          </p15:clr>
        </p15:guide>
        <p15:guide id="7" pos="4296" userDrawn="1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1248" userDrawn="1">
          <p15:clr>
            <a:srgbClr val="F26B43"/>
          </p15:clr>
        </p15:guide>
        <p15:guide id="11" orient="horz" pos="3984" userDrawn="1">
          <p15:clr>
            <a:srgbClr val="F26B43"/>
          </p15:clr>
        </p15:guide>
        <p15:guide id="12" orient="horz" pos="1656" userDrawn="1">
          <p15:clr>
            <a:srgbClr val="F26B43"/>
          </p15:clr>
        </p15:guide>
        <p15:guide id="13" pos="2980">
          <p15:clr>
            <a:srgbClr val="F26B43"/>
          </p15:clr>
        </p15:guide>
        <p15:guide id="14" orient="horz" pos="2260" userDrawn="1">
          <p15:clr>
            <a:srgbClr val="F26B43"/>
          </p15:clr>
        </p15:guide>
        <p15:guide id="15" pos="26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">
            <a:extLst>
              <a:ext uri="{FF2B5EF4-FFF2-40B4-BE49-F238E27FC236}">
                <a16:creationId xmlns:a16="http://schemas.microsoft.com/office/drawing/2014/main" id="{881C4C4E-EEEF-442A-AE3B-63C7E062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36257"/>
            <a:ext cx="8458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goes here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4F2C87DD-ADFA-433D-B7C8-4E9E42BC9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371599"/>
            <a:ext cx="8458200" cy="4876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MGH Yellow Line">
            <a:extLst>
              <a:ext uri="{FF2B5EF4-FFF2-40B4-BE49-F238E27FC236}">
                <a16:creationId xmlns:a16="http://schemas.microsoft.com/office/drawing/2014/main" id="{86E6E250-D1F9-6444-A77C-4DC8C64A9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622319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hort Copyright">
            <a:extLst>
              <a:ext uri="{FF2B5EF4-FFF2-40B4-BE49-F238E27FC236}">
                <a16:creationId xmlns:a16="http://schemas.microsoft.com/office/drawing/2014/main" id="{36838A37-515E-4F5C-BF9F-CE51891A9C27}"/>
              </a:ext>
            </a:extLst>
          </p:cNvPr>
          <p:cNvSpPr txBox="1"/>
          <p:nvPr userDrawn="1"/>
        </p:nvSpPr>
        <p:spPr>
          <a:xfrm>
            <a:off x="215658" y="6664280"/>
            <a:ext cx="1233578" cy="215444"/>
          </a:xfrm>
          <a:prstGeom prst="rect">
            <a:avLst/>
          </a:prstGeom>
          <a:noFill/>
        </p:spPr>
        <p:txBody>
          <a:bodyPr wrap="square" lIns="45720" rIns="45720" rtlCol="0" anchor="ctr">
            <a:spAutoFit/>
          </a:bodyPr>
          <a:lstStyle/>
          <a:p>
            <a:r>
              <a:rPr lang="en-US" sz="800" b="0" dirty="0">
                <a:solidFill>
                  <a:schemeClr val="tx1"/>
                </a:solidFill>
              </a:rPr>
              <a:t>© McGraw Hill, LLC</a:t>
            </a:r>
          </a:p>
        </p:txBody>
      </p: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C2E4AF62-4201-4F5D-966F-4A59CD13C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6412" y="6673531"/>
            <a:ext cx="355840" cy="161396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093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Tx/>
        <a:buFont typeface="Arial" panose="020B0604020202020204" pitchFamily="34" charset="0"/>
        <a:buNone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344488" indent="-3429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517525" indent="-28575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741363" indent="-28575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71550" indent="-28575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192">
          <p15:clr>
            <a:srgbClr val="F26B43"/>
          </p15:clr>
        </p15:guide>
        <p15:guide id="6" pos="216">
          <p15:clr>
            <a:srgbClr val="F26B43"/>
          </p15:clr>
        </p15:guide>
        <p15:guide id="7" pos="5544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624">
          <p15:clr>
            <a:srgbClr val="F26B43"/>
          </p15:clr>
        </p15:guide>
        <p15:guide id="11" orient="horz" pos="4104">
          <p15:clr>
            <a:srgbClr val="F26B43"/>
          </p15:clr>
        </p15:guide>
        <p15:guide id="12" orient="horz" pos="864">
          <p15:clr>
            <a:srgbClr val="F26B43"/>
          </p15:clr>
        </p15:guide>
        <p15:guide id="13" orient="horz" pos="360">
          <p15:clr>
            <a:srgbClr val="F26B43"/>
          </p15:clr>
        </p15:guide>
        <p15:guide id="14" orient="horz" pos="3936">
          <p15:clr>
            <a:srgbClr val="F26B43"/>
          </p15:clr>
        </p15:guide>
        <p15:guide id="15" pos="984">
          <p15:clr>
            <a:srgbClr val="F26B43"/>
          </p15:clr>
        </p15:guide>
        <p15:guide id="16" pos="5376">
          <p15:clr>
            <a:srgbClr val="F26B43"/>
          </p15:clr>
        </p15:guide>
        <p15:guide id="17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1443F-374D-4611-9698-9457ACEE6A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Chapter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AC69B-AEEF-4356-B125-132EC84D7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Internet, the Web, and Electronic Commerce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C6B62-B79A-4655-AC39-6838A1EF45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张元平 </a:t>
            </a:r>
            <a:r>
              <a:rPr lang="en-US" altLang="zh-CN" dirty="0"/>
              <a:t>13594006339</a:t>
            </a:r>
            <a:endParaRPr lang="en-US" dirty="0"/>
          </a:p>
        </p:txBody>
      </p:sp>
      <p:pic>
        <p:nvPicPr>
          <p:cNvPr id="5" name="Picture 4" descr="Woman seated at tabletop touchscreen panel, looking down at floating hologram of the globe.">
            <a:extLst>
              <a:ext uri="{FF2B5EF4-FFF2-40B4-BE49-F238E27FC236}">
                <a16:creationId xmlns:a16="http://schemas.microsoft.com/office/drawing/2014/main" id="{E4A1F5C5-C517-4CEE-AD23-7C9FCC011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168" y="1270372"/>
            <a:ext cx="4279763" cy="5035732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D9324DA-61E8-4401-BF91-7DB449EB533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677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sz="100" dirty="0"/>
              <a:t> </a:t>
            </a:r>
            <a:r>
              <a:rPr lang="en-US" dirty="0"/>
              <a:t>R</a:t>
            </a:r>
            <a:r>
              <a:rPr lang="en-US" sz="100" dirty="0"/>
              <a:t> </a:t>
            </a:r>
            <a:r>
              <a:rPr lang="en-US" dirty="0"/>
              <a:t>Ls (http://www.swu.edu.cn)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8458200" cy="1556454"/>
          </a:xfrm>
        </p:spPr>
        <p:txBody>
          <a:bodyPr/>
          <a:lstStyle/>
          <a:p>
            <a:r>
              <a:rPr lang="en-US" dirty="0"/>
              <a:t>Uniform Resource Locator.</a:t>
            </a:r>
          </a:p>
          <a:p>
            <a:pPr lvl="1"/>
            <a:r>
              <a:rPr lang="en-US" dirty="0"/>
              <a:t>Location or address of resource.</a:t>
            </a:r>
          </a:p>
          <a:p>
            <a:pPr lvl="1"/>
            <a:r>
              <a:rPr lang="en-US" dirty="0"/>
              <a:t>https is the most common for web traffic.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2985565"/>
            <a:ext cx="8458200" cy="14035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parts.</a:t>
            </a:r>
          </a:p>
          <a:p>
            <a:pPr marL="0" lvl="1" indent="0">
              <a:buNone/>
            </a:pPr>
            <a:r>
              <a:rPr lang="en-US" dirty="0"/>
              <a:t>Protocol.</a:t>
            </a:r>
          </a:p>
          <a:p>
            <a:pPr lvl="1"/>
            <a:r>
              <a:rPr lang="en-US" dirty="0"/>
              <a:t>Rules for exchanging data.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42900" y="4541520"/>
            <a:ext cx="3548380" cy="1400147"/>
          </a:xfrm>
        </p:spPr>
        <p:txBody>
          <a:bodyPr/>
          <a:lstStyle/>
          <a:p>
            <a:r>
              <a:rPr lang="en-US" dirty="0"/>
              <a:t>Domain name.</a:t>
            </a:r>
          </a:p>
          <a:p>
            <a:pPr lvl="1"/>
            <a:r>
              <a:rPr lang="en-US" dirty="0"/>
              <a:t>Where resource is located.</a:t>
            </a:r>
          </a:p>
        </p:txBody>
      </p:sp>
      <p:pic>
        <p:nvPicPr>
          <p:cNvPr id="12" name="Picture 11" descr="Uniform resource locator broken down into segments: protocol domain name the domain name includes the top level domain, such as .co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790" y="4795520"/>
            <a:ext cx="4109060" cy="114614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Figure 2-4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9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Top-Level Domain (T</a:t>
            </a:r>
            <a:r>
              <a:rPr lang="en-US" sz="100" dirty="0"/>
              <a:t> </a:t>
            </a:r>
            <a:r>
              <a:rPr lang="en-US" dirty="0"/>
              <a:t>L</a:t>
            </a:r>
            <a:r>
              <a:rPr lang="en-US" sz="100" dirty="0"/>
              <a:t> </a:t>
            </a:r>
            <a:r>
              <a:rPr lang="en-US" dirty="0"/>
              <a:t>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4178300" cy="1009290"/>
          </a:xfrm>
        </p:spPr>
        <p:txBody>
          <a:bodyPr/>
          <a:lstStyle/>
          <a:p>
            <a:r>
              <a:rPr lang="en-US" dirty="0"/>
              <a:t>.com</a:t>
            </a:r>
          </a:p>
          <a:p>
            <a:pPr lvl="1"/>
            <a:r>
              <a:rPr lang="en-US" dirty="0"/>
              <a:t>Commercial.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2407921"/>
            <a:ext cx="4178300" cy="1026160"/>
          </a:xfrm>
        </p:spPr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edu</a:t>
            </a:r>
            <a:endParaRPr lang="en-US" dirty="0"/>
          </a:p>
          <a:p>
            <a:pPr lvl="1"/>
            <a:r>
              <a:rPr lang="en-US" dirty="0"/>
              <a:t>Educational.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42900" y="3556002"/>
            <a:ext cx="4178300" cy="1005838"/>
          </a:xfrm>
        </p:spPr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gov</a:t>
            </a:r>
            <a:endParaRPr lang="en-US" dirty="0"/>
          </a:p>
          <a:p>
            <a:pPr lvl="1"/>
            <a:r>
              <a:rPr lang="en-US" dirty="0"/>
              <a:t>Government.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42900" y="4683760"/>
            <a:ext cx="4178300" cy="1015999"/>
          </a:xfrm>
        </p:spPr>
        <p:txBody>
          <a:bodyPr/>
          <a:lstStyle/>
          <a:p>
            <a:r>
              <a:rPr lang="en-US" dirty="0"/>
              <a:t>.mil</a:t>
            </a:r>
          </a:p>
          <a:p>
            <a:pPr lvl="1"/>
            <a:r>
              <a:rPr lang="en-US" dirty="0"/>
              <a:t>US Military.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/>
          </p:nvPr>
        </p:nvSpPr>
        <p:spPr>
          <a:xfrm>
            <a:off x="4744720" y="1276711"/>
            <a:ext cx="4056380" cy="1009290"/>
          </a:xfrm>
        </p:spPr>
        <p:txBody>
          <a:bodyPr>
            <a:normAutofit/>
          </a:bodyPr>
          <a:lstStyle/>
          <a:p>
            <a:r>
              <a:rPr lang="en-US" dirty="0" err="1"/>
              <a:t>.net</a:t>
            </a:r>
            <a:endParaRPr lang="en-US" dirty="0"/>
          </a:p>
          <a:p>
            <a:pPr lvl="1"/>
            <a:r>
              <a:rPr lang="en-US" dirty="0"/>
              <a:t>Network.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8"/>
          </p:nvPr>
        </p:nvSpPr>
        <p:spPr>
          <a:xfrm>
            <a:off x="4744720" y="2508047"/>
            <a:ext cx="4056380" cy="1047955"/>
          </a:xfrm>
        </p:spPr>
        <p:txBody>
          <a:bodyPr/>
          <a:lstStyle/>
          <a:p>
            <a:r>
              <a:rPr lang="en-US" dirty="0"/>
              <a:t>.org</a:t>
            </a:r>
          </a:p>
          <a:p>
            <a:pPr lvl="1"/>
            <a:r>
              <a:rPr lang="en-US" dirty="0"/>
              <a:t>Organization.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177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sz="100" dirty="0"/>
              <a:t> </a:t>
            </a:r>
            <a:r>
              <a:rPr lang="en-US" dirty="0"/>
              <a:t>T</a:t>
            </a:r>
            <a:r>
              <a:rPr lang="en-US" sz="100" dirty="0"/>
              <a:t> </a:t>
            </a:r>
            <a:r>
              <a:rPr lang="en-US" dirty="0"/>
              <a:t>M</a:t>
            </a:r>
            <a:r>
              <a:rPr lang="en-US" sz="100" dirty="0"/>
              <a:t> </a:t>
            </a:r>
            <a:r>
              <a:rPr lang="en-US" dirty="0"/>
              <a:t>L and Hyperlinks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8458200" cy="999130"/>
          </a:xfrm>
        </p:spPr>
        <p:txBody>
          <a:bodyPr/>
          <a:lstStyle/>
          <a:p>
            <a:r>
              <a:rPr lang="en-US" dirty="0"/>
              <a:t>Hypertext Markup Language.</a:t>
            </a:r>
          </a:p>
          <a:p>
            <a:pPr lvl="1"/>
            <a:r>
              <a:rPr lang="en-US" dirty="0"/>
              <a:t>Markup language for displaying web pages.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2397761"/>
            <a:ext cx="8458200" cy="995680"/>
          </a:xfrm>
        </p:spPr>
        <p:txBody>
          <a:bodyPr/>
          <a:lstStyle/>
          <a:p>
            <a:r>
              <a:rPr lang="en-US" dirty="0"/>
              <a:t>Browsers interpret H</a:t>
            </a:r>
            <a:r>
              <a:rPr lang="en-US" sz="100" dirty="0"/>
              <a:t> </a:t>
            </a:r>
            <a:r>
              <a:rPr lang="en-US" dirty="0"/>
              <a:t>T</a:t>
            </a:r>
            <a:r>
              <a:rPr lang="en-US" sz="100" dirty="0"/>
              <a:t> </a:t>
            </a:r>
            <a:r>
              <a:rPr lang="en-US" dirty="0"/>
              <a:t>M</a:t>
            </a:r>
            <a:r>
              <a:rPr lang="en-US" sz="100" dirty="0"/>
              <a:t> </a:t>
            </a:r>
            <a:r>
              <a:rPr lang="en-US" dirty="0"/>
              <a:t>L commands.</a:t>
            </a:r>
          </a:p>
          <a:p>
            <a:pPr lvl="1"/>
            <a:r>
              <a:rPr lang="en-US" dirty="0"/>
              <a:t>Display document as a web page.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42900" y="3515362"/>
            <a:ext cx="8458200" cy="2946398"/>
          </a:xfrm>
        </p:spPr>
        <p:txBody>
          <a:bodyPr>
            <a:normAutofit/>
          </a:bodyPr>
          <a:lstStyle/>
          <a:p>
            <a:r>
              <a:rPr lang="en-US" dirty="0"/>
              <a:t>Hyperlinks or links.</a:t>
            </a:r>
          </a:p>
          <a:p>
            <a:r>
              <a:rPr lang="en-US" dirty="0"/>
              <a:t>Connect to other web pages.</a:t>
            </a:r>
          </a:p>
          <a:p>
            <a:pPr lvl="1"/>
            <a:r>
              <a:rPr lang="en-US" dirty="0"/>
              <a:t>Text files.</a:t>
            </a:r>
          </a:p>
          <a:p>
            <a:pPr lvl="1"/>
            <a:r>
              <a:rPr lang="en-US" dirty="0"/>
              <a:t>Graphic images.</a:t>
            </a:r>
          </a:p>
          <a:p>
            <a:pPr lvl="1"/>
            <a:r>
              <a:rPr lang="en-US" dirty="0"/>
              <a:t>Audio and Video Clips.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41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Web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4066540" cy="4971691"/>
          </a:xfrm>
        </p:spPr>
        <p:txBody>
          <a:bodyPr/>
          <a:lstStyle/>
          <a:p>
            <a:r>
              <a:rPr lang="en-US" dirty="0"/>
              <a:t>Technologies used to provide highly interactive and animated websites.</a:t>
            </a:r>
          </a:p>
          <a:p>
            <a:pPr lvl="1"/>
            <a:r>
              <a:rPr lang="en-US" dirty="0"/>
              <a:t>JavaScript.  (VUE) view</a:t>
            </a:r>
          </a:p>
          <a:p>
            <a:pPr lvl="1"/>
            <a:r>
              <a:rPr lang="en-US" dirty="0"/>
              <a:t>P</a:t>
            </a:r>
            <a:r>
              <a:rPr lang="en-US" sz="100" dirty="0"/>
              <a:t> </a:t>
            </a:r>
            <a:r>
              <a:rPr lang="en-US" dirty="0"/>
              <a:t>H</a:t>
            </a:r>
            <a:r>
              <a:rPr lang="en-US" sz="100" dirty="0"/>
              <a:t> </a:t>
            </a:r>
            <a:r>
              <a:rPr lang="en-US" dirty="0"/>
              <a:t>P. </a:t>
            </a:r>
            <a:r>
              <a:rPr lang="zh-CN" altLang="en-US" dirty="0"/>
              <a:t>（微服务）</a:t>
            </a:r>
            <a:endParaRPr lang="en-US" dirty="0"/>
          </a:p>
          <a:p>
            <a:pPr lvl="1"/>
            <a:r>
              <a:rPr lang="en-US" dirty="0"/>
              <a:t>Cascading Style Sheets (C</a:t>
            </a:r>
            <a:r>
              <a:rPr lang="en-US" sz="100" dirty="0"/>
              <a:t> </a:t>
            </a:r>
            <a:r>
              <a:rPr lang="en-US" dirty="0"/>
              <a:t>S</a:t>
            </a:r>
            <a:r>
              <a:rPr lang="en-US" sz="100" dirty="0"/>
              <a:t> </a:t>
            </a:r>
            <a:r>
              <a:rPr lang="en-US" dirty="0"/>
              <a:t>S).  </a:t>
            </a:r>
            <a:r>
              <a:rPr lang="zh-CN" altLang="en-US" dirty="0"/>
              <a:t>（</a:t>
            </a:r>
            <a:r>
              <a:rPr lang="en-US" altLang="zh-CN" dirty="0"/>
              <a:t>CSS3+H5)</a:t>
            </a:r>
            <a:endParaRPr lang="en-US" dirty="0"/>
          </a:p>
          <a:p>
            <a:pPr lvl="1"/>
            <a:r>
              <a:rPr lang="en-US" dirty="0"/>
              <a:t>Mobile Browsers.</a:t>
            </a:r>
          </a:p>
        </p:txBody>
      </p:sp>
      <p:pic>
        <p:nvPicPr>
          <p:cNvPr id="7" name="Picture 6" descr="Person using thumb and index finger to adjust the magnification on a tablet screen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040" y="1894726"/>
            <a:ext cx="3737172" cy="262150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George </a:t>
            </a:r>
            <a:r>
              <a:rPr lang="en-US" dirty="0" err="1"/>
              <a:t>Dolgikh</a:t>
            </a:r>
            <a:r>
              <a:rPr lang="en-US" dirty="0"/>
              <a:t>/</a:t>
            </a:r>
            <a:r>
              <a:rPr lang="en-US" dirty="0" err="1"/>
              <a:t>Shutterstock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566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Utilities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Specialized utility programs that make using the Internet and web safer and easier.</a:t>
            </a:r>
          </a:p>
          <a:p>
            <a:pPr lvl="1"/>
            <a:r>
              <a:rPr lang="en-US" dirty="0"/>
              <a:t>Filters.</a:t>
            </a:r>
          </a:p>
          <a:p>
            <a:pPr lvl="1"/>
            <a:r>
              <a:rPr lang="en-US" dirty="0"/>
              <a:t>File Transfer Utilities.</a:t>
            </a:r>
          </a:p>
          <a:p>
            <a:pPr lvl="1"/>
            <a:r>
              <a:rPr lang="en-US" dirty="0"/>
              <a:t>Internet Security Suites.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551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Block access to selected sites.</a:t>
            </a:r>
          </a:p>
          <a:p>
            <a:r>
              <a:rPr lang="en-US" dirty="0"/>
              <a:t>Set time limits.</a:t>
            </a:r>
          </a:p>
          <a:p>
            <a:r>
              <a:rPr lang="en-US" dirty="0"/>
              <a:t>Monitor total time spent on the Internet and at individual web sites.</a:t>
            </a:r>
          </a:p>
          <a:p>
            <a:pPr lvl="1"/>
            <a:r>
              <a:rPr lang="en-US" dirty="0"/>
              <a:t>Net Nanny.</a:t>
            </a:r>
          </a:p>
          <a:p>
            <a:pPr lvl="1"/>
            <a:r>
              <a:rPr lang="en-US" dirty="0" err="1"/>
              <a:t>Qustodio</a:t>
            </a:r>
            <a:r>
              <a:rPr lang="en-US" dirty="0"/>
              <a:t> Parental Control.</a:t>
            </a:r>
          </a:p>
          <a:p>
            <a:pPr lvl="1"/>
            <a:r>
              <a:rPr lang="en-US" dirty="0"/>
              <a:t>Circle with Disney.</a:t>
            </a:r>
          </a:p>
          <a:p>
            <a:pPr lvl="1"/>
            <a:r>
              <a:rPr lang="en-US" dirty="0"/>
              <a:t>Symantec Norton Family Premier.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Bob Dormon/theregister.co.uk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01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Transfer Utilities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1466491"/>
          </a:xfrm>
        </p:spPr>
        <p:txBody>
          <a:bodyPr/>
          <a:lstStyle/>
          <a:p>
            <a:r>
              <a:rPr lang="en-US" dirty="0"/>
              <a:t>Upload and download files to and from the Internet.</a:t>
            </a:r>
          </a:p>
          <a:p>
            <a:pPr lvl="1"/>
            <a:r>
              <a:rPr lang="en-US" dirty="0"/>
              <a:t>Downloading.</a:t>
            </a:r>
          </a:p>
          <a:p>
            <a:pPr lvl="1"/>
            <a:r>
              <a:rPr lang="en-US" dirty="0"/>
              <a:t>Uploading.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2865121"/>
            <a:ext cx="8458200" cy="3383280"/>
          </a:xfrm>
        </p:spPr>
        <p:txBody>
          <a:bodyPr/>
          <a:lstStyle/>
          <a:p>
            <a:r>
              <a:rPr lang="en-US" dirty="0"/>
              <a:t>Three popular types of programs.</a:t>
            </a:r>
          </a:p>
          <a:p>
            <a:pPr lvl="1"/>
            <a:r>
              <a:rPr lang="en-US" dirty="0"/>
              <a:t>Web-based file transfer services.</a:t>
            </a:r>
          </a:p>
          <a:p>
            <a:pPr lvl="1"/>
            <a:r>
              <a:rPr lang="en-US" dirty="0"/>
              <a:t>Bit-Torrent.</a:t>
            </a:r>
          </a:p>
          <a:p>
            <a:pPr lvl="1"/>
            <a:r>
              <a:rPr lang="en-US" dirty="0"/>
              <a:t>File transfer protocol (F</a:t>
            </a:r>
            <a:r>
              <a:rPr lang="en-US" sz="100" dirty="0"/>
              <a:t> </a:t>
            </a:r>
            <a:r>
              <a:rPr lang="en-US" dirty="0"/>
              <a:t>T</a:t>
            </a:r>
            <a:r>
              <a:rPr lang="en-US" sz="100" dirty="0"/>
              <a:t> </a:t>
            </a:r>
            <a:r>
              <a:rPr lang="en-US" dirty="0"/>
              <a:t>P) / Secure file transfer protocol (S</a:t>
            </a:r>
            <a:r>
              <a:rPr lang="en-US" sz="100" dirty="0"/>
              <a:t> </a:t>
            </a:r>
            <a:r>
              <a:rPr lang="en-US" dirty="0"/>
              <a:t>F</a:t>
            </a:r>
            <a:r>
              <a:rPr lang="en-US" sz="100" dirty="0"/>
              <a:t> </a:t>
            </a:r>
            <a:r>
              <a:rPr lang="en-US" dirty="0"/>
              <a:t>T</a:t>
            </a:r>
            <a:r>
              <a:rPr lang="en-US" sz="100" dirty="0"/>
              <a:t> </a:t>
            </a:r>
            <a:r>
              <a:rPr lang="en-US" dirty="0"/>
              <a:t>P).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18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Security Suites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1893211"/>
          </a:xfrm>
        </p:spPr>
        <p:txBody>
          <a:bodyPr>
            <a:normAutofit/>
          </a:bodyPr>
          <a:lstStyle/>
          <a:p>
            <a:r>
              <a:rPr lang="en-US" sz="2200" dirty="0"/>
              <a:t>Designed to maintain your security and privacy while on the web.</a:t>
            </a:r>
          </a:p>
          <a:p>
            <a:r>
              <a:rPr lang="en-US" sz="2200" dirty="0"/>
              <a:t>Two best known suites.</a:t>
            </a:r>
          </a:p>
          <a:p>
            <a:pPr lvl="1"/>
            <a:r>
              <a:rPr lang="en-US" sz="2200" dirty="0"/>
              <a:t>Symantec Norton Internet Security.</a:t>
            </a:r>
          </a:p>
          <a:p>
            <a:pPr lvl="1"/>
            <a:r>
              <a:rPr lang="en-US" sz="2200" dirty="0"/>
              <a:t>Bitdefender Internet Security.</a:t>
            </a:r>
          </a:p>
        </p:txBody>
      </p:sp>
      <p:pic>
        <p:nvPicPr>
          <p:cNvPr id="7" name="Picture 6" descr="Screenshot of the Norton homepage shows current subscription offer with buy now button and man using tablet device on a stand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51" y="3349760"/>
            <a:ext cx="3974937" cy="2840982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Nortion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001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Communication is the most popular Internet activity.</a:t>
            </a:r>
          </a:p>
          <a:p>
            <a:pPr lvl="1"/>
            <a:r>
              <a:rPr lang="en-US" dirty="0"/>
              <a:t>Social Networking.</a:t>
            </a:r>
          </a:p>
          <a:p>
            <a:pPr lvl="1"/>
            <a:r>
              <a:rPr lang="en-US" dirty="0"/>
              <a:t>Blogs, Microblogs, Podcasts, and Wikis.</a:t>
            </a:r>
          </a:p>
          <a:p>
            <a:pPr lvl="1"/>
            <a:r>
              <a:rPr lang="en-US" dirty="0"/>
              <a:t>Messaging.</a:t>
            </a:r>
          </a:p>
          <a:p>
            <a:pPr lvl="1"/>
            <a:r>
              <a:rPr lang="en-US" dirty="0"/>
              <a:t>E-mail.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37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887371"/>
          </a:xfrm>
        </p:spPr>
        <p:txBody>
          <a:bodyPr/>
          <a:lstStyle/>
          <a:p>
            <a:r>
              <a:rPr lang="en-US" dirty="0"/>
              <a:t>Connecting people and organizations that share a common interest or activity.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2333944"/>
            <a:ext cx="3026664" cy="3509268"/>
          </a:xfrm>
        </p:spPr>
        <p:txBody>
          <a:bodyPr/>
          <a:lstStyle/>
          <a:p>
            <a:r>
              <a:rPr lang="en-US" dirty="0"/>
              <a:t>Common features.</a:t>
            </a:r>
          </a:p>
          <a:p>
            <a:pPr lvl="1"/>
            <a:r>
              <a:rPr lang="en-US" dirty="0"/>
              <a:t>Profiles.</a:t>
            </a:r>
          </a:p>
          <a:p>
            <a:pPr lvl="1"/>
            <a:r>
              <a:rPr lang="en-US" dirty="0"/>
              <a:t>Pages.</a:t>
            </a:r>
          </a:p>
          <a:p>
            <a:pPr lvl="1"/>
            <a:r>
              <a:rPr lang="en-US" dirty="0"/>
              <a:t>Groups.</a:t>
            </a:r>
          </a:p>
          <a:p>
            <a:pPr lvl="1"/>
            <a:r>
              <a:rPr lang="en-US" dirty="0"/>
              <a:t>Friends.</a:t>
            </a:r>
          </a:p>
          <a:p>
            <a:pPr lvl="1"/>
            <a:r>
              <a:rPr lang="en-US" dirty="0"/>
              <a:t>News feed.</a:t>
            </a:r>
          </a:p>
          <a:p>
            <a:pPr lvl="1"/>
            <a:r>
              <a:rPr lang="en-US" dirty="0"/>
              <a:t>Share settings.</a:t>
            </a:r>
          </a:p>
        </p:txBody>
      </p:sp>
      <p:pic>
        <p:nvPicPr>
          <p:cNvPr id="8" name="Picture 7" descr="Person holding mobile phone with laptop in the background, the phone displays an Instagram account page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562" y="2386124"/>
            <a:ext cx="5285690" cy="3682303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dirty="0" err="1"/>
              <a:t>ImageBROKER</a:t>
            </a:r>
            <a:r>
              <a:rPr lang="en-US" dirty="0"/>
              <a:t>/Mara </a:t>
            </a:r>
            <a:r>
              <a:rPr lang="en-US" dirty="0" err="1"/>
              <a:t>Brandl</a:t>
            </a:r>
            <a:r>
              <a:rPr lang="en-US" dirty="0"/>
              <a:t>/</a:t>
            </a:r>
            <a:r>
              <a:rPr lang="en-US" dirty="0" err="1"/>
              <a:t>Newcom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157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5306971"/>
          </a:xfrm>
        </p:spPr>
        <p:txBody>
          <a:bodyPr>
            <a:normAutofit/>
          </a:bodyPr>
          <a:lstStyle/>
          <a:p>
            <a:pPr marL="402336" indent="-402336">
              <a:buFont typeface="+mj-lt"/>
              <a:buAutoNum type="arabicPeriod"/>
            </a:pPr>
            <a:r>
              <a:rPr lang="en-US" sz="1800" dirty="0"/>
              <a:t>Explain the origins of the Internet and the web.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800" dirty="0"/>
              <a:t>Explain how to access the web using providers and browsers.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800" dirty="0"/>
              <a:t>Compare different web utilities including filters, file transfer utilities, and Internet security suites.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800" dirty="0"/>
              <a:t>Compare different Internet communications, including social networking blogs, microblogs, webcasts, podcasts, wikis, e-mail, text messaging, and instant messaging.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800" dirty="0"/>
              <a:t>Describe search tools, including search engines and specialized search engines.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800" dirty="0"/>
              <a:t>Describe how to evaluate the accuracy of information presented on the web.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800" dirty="0"/>
              <a:t>Identify electronic commerce, including B2C, C2C, B2B, and security issues.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800" dirty="0"/>
              <a:t>Describe cloud computing, including the three-way interaction of clients, Internet, and service providers.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800" dirty="0"/>
              <a:t>Discuss the Internet of Things (</a:t>
            </a:r>
            <a:r>
              <a:rPr lang="en-US" sz="1800" dirty="0" err="1"/>
              <a:t>IoT</a:t>
            </a:r>
            <a:r>
              <a:rPr lang="en-US" sz="1800" dirty="0"/>
              <a:t>) and the continuing development of the Internet to allow everyday objects to send and receive data.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319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2217420" cy="4971691"/>
          </a:xfrm>
        </p:spPr>
        <p:txBody>
          <a:bodyPr/>
          <a:lstStyle/>
          <a:p>
            <a:pPr lvl="1"/>
            <a:r>
              <a:rPr lang="en-US" dirty="0"/>
              <a:t>Blogs.</a:t>
            </a:r>
          </a:p>
          <a:p>
            <a:pPr lvl="1"/>
            <a:r>
              <a:rPr lang="en-US" dirty="0"/>
              <a:t>Microblogs.</a:t>
            </a:r>
          </a:p>
        </p:txBody>
      </p:sp>
      <p:pic>
        <p:nvPicPr>
          <p:cNvPr id="7" name="Picture 6" descr="Person holding mobile phone with laptop in background, both phone and laptop display a Twitter accoun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347" y="1604113"/>
            <a:ext cx="5017443" cy="348721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Annette </a:t>
            </a:r>
            <a:r>
              <a:rPr lang="en-US" dirty="0" err="1"/>
              <a:t>Shaff</a:t>
            </a:r>
            <a:r>
              <a:rPr lang="en-US" dirty="0"/>
              <a:t>/</a:t>
            </a:r>
            <a:r>
              <a:rPr lang="en-US" dirty="0" err="1"/>
              <a:t>Shutterstock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110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Webcast, Podcast, and Wikis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1883051"/>
          </a:xfrm>
        </p:spPr>
        <p:txBody>
          <a:bodyPr/>
          <a:lstStyle/>
          <a:p>
            <a:r>
              <a:rPr lang="en-US" dirty="0"/>
              <a:t>Podcast.</a:t>
            </a:r>
          </a:p>
          <a:p>
            <a:pPr lvl="1"/>
            <a:r>
              <a:rPr lang="en-US" dirty="0"/>
              <a:t>Delivered over the Internet.</a:t>
            </a:r>
          </a:p>
          <a:p>
            <a:pPr lvl="1"/>
            <a:r>
              <a:rPr lang="en-US" dirty="0"/>
              <a:t>Typically one audio program in a series of related podcasts.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3271520"/>
            <a:ext cx="3802380" cy="3067100"/>
          </a:xfrm>
        </p:spPr>
        <p:txBody>
          <a:bodyPr>
            <a:normAutofit/>
          </a:bodyPr>
          <a:lstStyle/>
          <a:p>
            <a:r>
              <a:rPr lang="en-US" dirty="0"/>
              <a:t>Wiki.</a:t>
            </a:r>
          </a:p>
          <a:p>
            <a:pPr lvl="1"/>
            <a:r>
              <a:rPr lang="en-US" dirty="0"/>
              <a:t>Specially designed Web site.</a:t>
            </a:r>
          </a:p>
          <a:p>
            <a:pPr lvl="1"/>
            <a:r>
              <a:rPr lang="en-US" dirty="0"/>
              <a:t>Allows visitors to edit the contents.</a:t>
            </a:r>
          </a:p>
          <a:p>
            <a:pPr lvl="1"/>
            <a:r>
              <a:rPr lang="en-US" dirty="0"/>
              <a:t>Supports collaborative writing.</a:t>
            </a:r>
          </a:p>
        </p:txBody>
      </p:sp>
      <p:pic>
        <p:nvPicPr>
          <p:cNvPr id="8" name="Picture 7" descr="Person holding phone with The Peter Crouch Podcast displayed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476" y="3381804"/>
            <a:ext cx="4230991" cy="295681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dirty="0"/>
              <a:t>Apple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41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en-US" dirty="0"/>
              <a:t>Text Messaging.</a:t>
            </a:r>
          </a:p>
          <a:p>
            <a:pPr lvl="1"/>
            <a:r>
              <a:rPr lang="en-US" dirty="0"/>
              <a:t>MMS.</a:t>
            </a:r>
          </a:p>
          <a:p>
            <a:pPr lvl="1"/>
            <a:r>
              <a:rPr lang="en-US" dirty="0"/>
              <a:t>Instant Messaging.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154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E-Mail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3578860" cy="3214011"/>
          </a:xfrm>
        </p:spPr>
        <p:txBody>
          <a:bodyPr/>
          <a:lstStyle/>
          <a:p>
            <a:r>
              <a:rPr lang="en-US" dirty="0"/>
              <a:t>Transmission of electronic messages over the Internet.</a:t>
            </a:r>
          </a:p>
          <a:p>
            <a:r>
              <a:rPr lang="en-US" dirty="0"/>
              <a:t>Four basic elements.</a:t>
            </a:r>
          </a:p>
          <a:p>
            <a:r>
              <a:rPr lang="en-US" dirty="0"/>
              <a:t>Header.</a:t>
            </a:r>
          </a:p>
          <a:p>
            <a:pPr lvl="1"/>
            <a:r>
              <a:rPr lang="en-US" dirty="0"/>
              <a:t>Address.</a:t>
            </a:r>
          </a:p>
          <a:p>
            <a:pPr lvl="1"/>
            <a:r>
              <a:rPr lang="en-US" dirty="0"/>
              <a:t>Subject.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4632960"/>
            <a:ext cx="3578860" cy="1448529"/>
          </a:xfrm>
        </p:spPr>
        <p:txBody>
          <a:bodyPr/>
          <a:lstStyle/>
          <a:p>
            <a:r>
              <a:rPr lang="en-US" dirty="0"/>
              <a:t>Message.</a:t>
            </a:r>
          </a:p>
          <a:p>
            <a:r>
              <a:rPr lang="en-US" dirty="0"/>
              <a:t>Signature.</a:t>
            </a:r>
          </a:p>
          <a:p>
            <a:r>
              <a:rPr lang="en-US" dirty="0"/>
              <a:t>Attachments.</a:t>
            </a:r>
          </a:p>
        </p:txBody>
      </p:sp>
      <p:pic>
        <p:nvPicPr>
          <p:cNvPr id="8" name="Picture 7" descr="E-mail address showing the two main parts:  user name and domain name. The top level domain is the several characters after the dot, such as .edu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85102"/>
            <a:ext cx="3913971" cy="1097375"/>
          </a:xfrm>
          <a:prstGeom prst="rect">
            <a:avLst/>
          </a:prstGeom>
        </p:spPr>
      </p:pic>
      <p:pic>
        <p:nvPicPr>
          <p:cNvPr id="9" name="Picture 8" descr="A screenshot showing the basic elements of an e-mail message including: Header, which contains the Address and Subject, Message, Signature  and Attachments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705" y="2787016"/>
            <a:ext cx="4834547" cy="334089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dirty="0"/>
              <a:t>Figure 2-16, Figure 2-17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535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E-mail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8"/>
            <a:ext cx="4005580" cy="4971691"/>
          </a:xfrm>
        </p:spPr>
        <p:txBody>
          <a:bodyPr/>
          <a:lstStyle/>
          <a:p>
            <a:r>
              <a:rPr lang="en-US" dirty="0"/>
              <a:t>Client-based.</a:t>
            </a:r>
          </a:p>
          <a:p>
            <a:r>
              <a:rPr lang="en-US" dirty="0"/>
              <a:t>E-mail client.</a:t>
            </a:r>
          </a:p>
          <a:p>
            <a:r>
              <a:rPr lang="en-US" dirty="0"/>
              <a:t>Must be installed on computer.</a:t>
            </a:r>
          </a:p>
          <a:p>
            <a:pPr lvl="1"/>
            <a:r>
              <a:rPr lang="en-US" dirty="0"/>
              <a:t>Apple’s Mail.</a:t>
            </a:r>
          </a:p>
          <a:p>
            <a:pPr lvl="1"/>
            <a:r>
              <a:rPr lang="en-US" dirty="0"/>
              <a:t>Microsoft Outlook.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82160" y="1276709"/>
            <a:ext cx="4218940" cy="4971691"/>
          </a:xfrm>
        </p:spPr>
        <p:txBody>
          <a:bodyPr/>
          <a:lstStyle/>
          <a:p>
            <a:r>
              <a:rPr lang="en-US" dirty="0"/>
              <a:t>Web-based.</a:t>
            </a:r>
          </a:p>
          <a:p>
            <a:r>
              <a:rPr lang="en-US" dirty="0"/>
              <a:t>Webmail client.</a:t>
            </a:r>
          </a:p>
          <a:p>
            <a:r>
              <a:rPr lang="en-US" dirty="0"/>
              <a:t>No installation necessary – free.</a:t>
            </a:r>
          </a:p>
          <a:p>
            <a:pPr lvl="1"/>
            <a:r>
              <a:rPr lang="en-US" dirty="0"/>
              <a:t>Google’s Gmail.</a:t>
            </a:r>
          </a:p>
          <a:p>
            <a:pPr lvl="1"/>
            <a:r>
              <a:rPr lang="en-US" dirty="0"/>
              <a:t>Microsoft’s Outlook.</a:t>
            </a:r>
          </a:p>
          <a:p>
            <a:pPr lvl="1"/>
            <a:r>
              <a:rPr lang="en-US" dirty="0"/>
              <a:t>Yahoo!’s Yahoo! Mail.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02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8458200" cy="978810"/>
          </a:xfrm>
        </p:spPr>
        <p:txBody>
          <a:bodyPr/>
          <a:lstStyle/>
          <a:p>
            <a:r>
              <a:rPr lang="en-US" dirty="0"/>
              <a:t>Spam.</a:t>
            </a:r>
          </a:p>
          <a:p>
            <a:pPr lvl="1"/>
            <a:r>
              <a:rPr lang="en-US" dirty="0"/>
              <a:t>Unwelcome e-mail.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2357121"/>
            <a:ext cx="8458200" cy="1046479"/>
          </a:xfrm>
        </p:spPr>
        <p:txBody>
          <a:bodyPr/>
          <a:lstStyle/>
          <a:p>
            <a:r>
              <a:rPr lang="en-US" dirty="0"/>
              <a:t>Computer viruses.</a:t>
            </a:r>
          </a:p>
          <a:p>
            <a:pPr lvl="1"/>
            <a:r>
              <a:rPr lang="en-US" dirty="0"/>
              <a:t>Destructive programs.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42900" y="3505201"/>
            <a:ext cx="8458200" cy="1005839"/>
          </a:xfrm>
        </p:spPr>
        <p:txBody>
          <a:bodyPr/>
          <a:lstStyle/>
          <a:p>
            <a:r>
              <a:rPr lang="en-US" dirty="0"/>
              <a:t>CAN-SPAM Act.</a:t>
            </a:r>
          </a:p>
          <a:p>
            <a:pPr lvl="1"/>
            <a:r>
              <a:rPr lang="en-US" dirty="0"/>
              <a:t>Antispam laws.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42900" y="4612641"/>
            <a:ext cx="8458200" cy="1788159"/>
          </a:xfrm>
        </p:spPr>
        <p:txBody>
          <a:bodyPr/>
          <a:lstStyle/>
          <a:p>
            <a:r>
              <a:rPr lang="en-US" dirty="0"/>
              <a:t>Spam Blockers/Filters.</a:t>
            </a:r>
          </a:p>
          <a:p>
            <a:pPr lvl="1"/>
            <a:r>
              <a:rPr lang="en-US" dirty="0"/>
              <a:t>Identify and control spam.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189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4095845" cy="1486810"/>
          </a:xfrm>
        </p:spPr>
        <p:txBody>
          <a:bodyPr/>
          <a:lstStyle/>
          <a:p>
            <a:r>
              <a:rPr lang="en-US" dirty="0"/>
              <a:t>Search Services.</a:t>
            </a:r>
          </a:p>
          <a:p>
            <a:pPr lvl="1"/>
            <a:r>
              <a:rPr lang="en-US" dirty="0"/>
              <a:t>Operate websites.</a:t>
            </a:r>
          </a:p>
          <a:p>
            <a:pPr lvl="1"/>
            <a:r>
              <a:rPr lang="en-US" dirty="0"/>
              <a:t>Spiders.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2875280"/>
            <a:ext cx="4095845" cy="1391920"/>
          </a:xfrm>
        </p:spPr>
        <p:txBody>
          <a:bodyPr/>
          <a:lstStyle/>
          <a:p>
            <a:r>
              <a:rPr lang="en-US" dirty="0"/>
              <a:t>Search Engines.</a:t>
            </a:r>
          </a:p>
          <a:p>
            <a:pPr lvl="1"/>
            <a:r>
              <a:rPr lang="en-US" dirty="0"/>
              <a:t>Assist in locating specific information.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42900" y="4378960"/>
            <a:ext cx="4095845" cy="1757366"/>
          </a:xfrm>
        </p:spPr>
        <p:txBody>
          <a:bodyPr/>
          <a:lstStyle/>
          <a:p>
            <a:r>
              <a:rPr lang="en-US" dirty="0"/>
              <a:t>Content Evaluation.</a:t>
            </a:r>
          </a:p>
          <a:p>
            <a:pPr lvl="1"/>
            <a:r>
              <a:rPr lang="en-US" dirty="0"/>
              <a:t>Information on the web is often not reviewed to ensure accuracy.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794DF10-2B27-4B46-8D66-E1CA45E3D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46394"/>
              </p:ext>
            </p:extLst>
          </p:nvPr>
        </p:nvGraphicFramePr>
        <p:xfrm>
          <a:off x="4724035" y="2872988"/>
          <a:ext cx="409584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7574">
                  <a:extLst>
                    <a:ext uri="{9D8B030D-6E8A-4147-A177-3AD203B41FA5}">
                      <a16:colId xmlns:a16="http://schemas.microsoft.com/office/drawing/2014/main" val="781182371"/>
                    </a:ext>
                  </a:extLst>
                </a:gridCol>
                <a:gridCol w="2498271">
                  <a:extLst>
                    <a:ext uri="{9D8B030D-6E8A-4147-A177-3AD203B41FA5}">
                      <a16:colId xmlns:a16="http://schemas.microsoft.com/office/drawing/2014/main" val="1363766524"/>
                    </a:ext>
                  </a:extLst>
                </a:gridCol>
              </a:tblGrid>
              <a:tr h="338227">
                <a:tc>
                  <a:txBody>
                    <a:bodyPr/>
                    <a:lstStyle/>
                    <a:p>
                      <a:r>
                        <a:rPr lang="en-US" dirty="0"/>
                        <a:t>Search Services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Site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106003707"/>
                  </a:ext>
                </a:extLst>
              </a:tr>
              <a:tr h="287146">
                <a:tc>
                  <a:txBody>
                    <a:bodyPr/>
                    <a:lstStyle/>
                    <a:p>
                      <a:r>
                        <a:rPr lang="en-US" dirty="0"/>
                        <a:t>Bing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www.bing.com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8686"/>
                  </a:ext>
                </a:extLst>
              </a:tr>
              <a:tr h="287146">
                <a:tc>
                  <a:txBody>
                    <a:bodyPr/>
                    <a:lstStyle/>
                    <a:p>
                      <a:r>
                        <a:rPr lang="en-US" dirty="0" err="1"/>
                        <a:t>Duckduckgo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www.duckduckgo.com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845562"/>
                  </a:ext>
                </a:extLst>
              </a:tr>
              <a:tr h="287146">
                <a:tc>
                  <a:txBody>
                    <a:bodyPr/>
                    <a:lstStyle/>
                    <a:p>
                      <a:r>
                        <a:rPr lang="en-US" dirty="0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www.google.com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366920"/>
                  </a:ext>
                </a:extLst>
              </a:tr>
              <a:tr h="287146">
                <a:tc>
                  <a:txBody>
                    <a:bodyPr/>
                    <a:lstStyle/>
                    <a:p>
                      <a:r>
                        <a:rPr lang="en-US" dirty="0"/>
                        <a:t>Yahoo!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www.yahoo.com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754432"/>
                  </a:ext>
                </a:extLst>
              </a:tr>
            </a:tbl>
          </a:graphicData>
        </a:graphic>
      </p:graphicFrame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Figure 2-18 Search Engines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037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en-US" dirty="0"/>
              <a:t>Authority.</a:t>
            </a:r>
          </a:p>
          <a:p>
            <a:pPr lvl="1"/>
            <a:r>
              <a:rPr lang="en-US" dirty="0"/>
              <a:t>Accuracy.</a:t>
            </a:r>
          </a:p>
          <a:p>
            <a:pPr lvl="1"/>
            <a:r>
              <a:rPr lang="en-US" dirty="0"/>
              <a:t>Objectivity.</a:t>
            </a:r>
          </a:p>
          <a:p>
            <a:pPr lvl="1"/>
            <a:r>
              <a:rPr lang="en-US" dirty="0"/>
              <a:t>Currency.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431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Commerce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en-US" dirty="0"/>
              <a:t>Business-to-consumer (B2C).</a:t>
            </a:r>
          </a:p>
          <a:p>
            <a:pPr lvl="1"/>
            <a:r>
              <a:rPr lang="en-US" dirty="0"/>
              <a:t>Consumer-to consumer (C2C).</a:t>
            </a:r>
          </a:p>
          <a:p>
            <a:pPr lvl="1"/>
            <a:r>
              <a:rPr lang="en-US" dirty="0"/>
              <a:t>Business-to-business (B2B).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07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to Consumer (B2C)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3066691"/>
          </a:xfrm>
        </p:spPr>
        <p:txBody>
          <a:bodyPr>
            <a:normAutofit/>
          </a:bodyPr>
          <a:lstStyle/>
          <a:p>
            <a:r>
              <a:rPr lang="en-US" dirty="0"/>
              <a:t>Sale of product or service to general public.</a:t>
            </a:r>
          </a:p>
          <a:p>
            <a:r>
              <a:rPr lang="en-US" dirty="0"/>
              <a:t>Fastest growing type of e-commerce.</a:t>
            </a:r>
          </a:p>
          <a:p>
            <a:r>
              <a:rPr lang="en-US" dirty="0"/>
              <a:t>Three most widely used B2C applications:</a:t>
            </a:r>
          </a:p>
          <a:p>
            <a:pPr lvl="1"/>
            <a:r>
              <a:rPr lang="en-US" dirty="0"/>
              <a:t>Online banking.</a:t>
            </a:r>
          </a:p>
          <a:p>
            <a:pPr lvl="1"/>
            <a:r>
              <a:rPr lang="en-US" dirty="0"/>
              <a:t>Financial trading.</a:t>
            </a:r>
          </a:p>
          <a:p>
            <a:pPr lvl="1"/>
            <a:r>
              <a:rPr lang="en-US" dirty="0"/>
              <a:t>Shopping.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03CC9C-13BE-4EF7-986A-C66E578ABB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42900" y="4786917"/>
            <a:ext cx="8458200" cy="722861"/>
          </a:xfrm>
          <a:solidFill>
            <a:srgbClr val="AC000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Amazon.com is one of the most widely used B2C sites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62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8458200" cy="1283610"/>
          </a:xfrm>
        </p:spPr>
        <p:txBody>
          <a:bodyPr>
            <a:normAutofit/>
          </a:bodyPr>
          <a:lstStyle/>
          <a:p>
            <a:r>
              <a:rPr lang="en-US" sz="2000" dirty="0"/>
              <a:t>The Internet.</a:t>
            </a:r>
          </a:p>
          <a:p>
            <a:pPr lvl="1"/>
            <a:r>
              <a:rPr lang="en-US" sz="2000" dirty="0"/>
              <a:t>Interconnected mesh of computers and data lines.</a:t>
            </a:r>
          </a:p>
          <a:p>
            <a:pPr lvl="1"/>
            <a:r>
              <a:rPr lang="en-US" sz="2000" dirty="0"/>
              <a:t>Connecting millions of people and organizations.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2692400"/>
            <a:ext cx="8458200" cy="1209040"/>
          </a:xfrm>
        </p:spPr>
        <p:txBody>
          <a:bodyPr>
            <a:normAutofit/>
          </a:bodyPr>
          <a:lstStyle/>
          <a:p>
            <a:r>
              <a:rPr lang="en-US" sz="2000" dirty="0"/>
              <a:t>Foundation of the digital revolution.</a:t>
            </a:r>
          </a:p>
          <a:p>
            <a:pPr lvl="1"/>
            <a:r>
              <a:rPr lang="en-US" sz="2000" dirty="0"/>
              <a:t>Allowing people around the world to share words, images and any digital file almost instantaneously.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42900" y="4033520"/>
            <a:ext cx="8458200" cy="853440"/>
          </a:xfrm>
        </p:spPr>
        <p:txBody>
          <a:bodyPr>
            <a:normAutofit/>
          </a:bodyPr>
          <a:lstStyle/>
          <a:p>
            <a:r>
              <a:rPr lang="en-US" sz="2000" dirty="0"/>
              <a:t>The Web.</a:t>
            </a:r>
          </a:p>
          <a:p>
            <a:pPr lvl="1"/>
            <a:r>
              <a:rPr lang="en-US" sz="2000" dirty="0"/>
              <a:t>Provides a multimedia interface to Internet resources.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42900" y="5019040"/>
            <a:ext cx="8458200" cy="1463040"/>
          </a:xfrm>
        </p:spPr>
        <p:txBody>
          <a:bodyPr>
            <a:normAutofit/>
          </a:bodyPr>
          <a:lstStyle/>
          <a:p>
            <a:r>
              <a:rPr lang="en-US" sz="2000" dirty="0"/>
              <a:t>To be effective and efficient.</a:t>
            </a:r>
          </a:p>
          <a:p>
            <a:pPr lvl="1"/>
            <a:r>
              <a:rPr lang="en-US" sz="2000" dirty="0"/>
              <a:t>End user awareness of the resources available on the Internet and the Web.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608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to Consumer (C2C)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1009291"/>
          </a:xfrm>
        </p:spPr>
        <p:txBody>
          <a:bodyPr/>
          <a:lstStyle/>
          <a:p>
            <a:r>
              <a:rPr lang="en-US" dirty="0"/>
              <a:t>Consumer-to-consumer e-commerce (C2C).</a:t>
            </a:r>
          </a:p>
          <a:p>
            <a:pPr lvl="1"/>
            <a:r>
              <a:rPr lang="en-US" dirty="0"/>
              <a:t>Individual to individual.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2418080"/>
            <a:ext cx="8458200" cy="3830319"/>
          </a:xfrm>
        </p:spPr>
        <p:txBody>
          <a:bodyPr/>
          <a:lstStyle/>
          <a:p>
            <a:r>
              <a:rPr lang="en-US" dirty="0"/>
              <a:t>Web auctions.</a:t>
            </a:r>
          </a:p>
          <a:p>
            <a:pPr lvl="1"/>
            <a:r>
              <a:rPr lang="en-US" dirty="0"/>
              <a:t>Buyers and sellers seldom meet.</a:t>
            </a:r>
          </a:p>
          <a:p>
            <a:pPr lvl="1"/>
            <a:r>
              <a:rPr lang="en-US" dirty="0"/>
              <a:t>Bids are submitted electronically.</a:t>
            </a:r>
          </a:p>
          <a:p>
            <a:pPr lvl="1"/>
            <a:r>
              <a:rPr lang="en-US" dirty="0"/>
              <a:t>Online auction sites.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357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to Business (B2B)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Sale of a product or service from one business to another.</a:t>
            </a:r>
          </a:p>
          <a:p>
            <a:r>
              <a:rPr lang="en-US" dirty="0"/>
              <a:t>Primarily a manufacturer supplier relationship.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40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8458200" cy="999130"/>
          </a:xfrm>
        </p:spPr>
        <p:txBody>
          <a:bodyPr/>
          <a:lstStyle/>
          <a:p>
            <a:r>
              <a:rPr lang="en-US" dirty="0"/>
              <a:t>Payment methods must be fast, reliable, and secure.</a:t>
            </a:r>
          </a:p>
          <a:p>
            <a:pPr lvl="1"/>
            <a:r>
              <a:rPr lang="en-US" dirty="0"/>
              <a:t>Provide a convenient way to submit buyers’ information.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2418080"/>
            <a:ext cx="8458200" cy="1513840"/>
          </a:xfrm>
        </p:spPr>
        <p:txBody>
          <a:bodyPr>
            <a:normAutofit/>
          </a:bodyPr>
          <a:lstStyle/>
          <a:p>
            <a:r>
              <a:rPr lang="en-US" dirty="0"/>
              <a:t>Two options.</a:t>
            </a:r>
          </a:p>
          <a:p>
            <a:r>
              <a:rPr lang="en-US" dirty="0"/>
              <a:t>Credit card.</a:t>
            </a:r>
          </a:p>
          <a:p>
            <a:pPr lvl="1"/>
            <a:r>
              <a:rPr lang="en-US" dirty="0"/>
              <a:t>Fast and convenient.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42900" y="4074160"/>
            <a:ext cx="8458200" cy="2387600"/>
          </a:xfrm>
        </p:spPr>
        <p:txBody>
          <a:bodyPr>
            <a:normAutofit/>
          </a:bodyPr>
          <a:lstStyle/>
          <a:p>
            <a:r>
              <a:rPr lang="en-US" dirty="0"/>
              <a:t>Digital cash.</a:t>
            </a:r>
          </a:p>
          <a:p>
            <a:pPr lvl="1"/>
            <a:r>
              <a:rPr lang="en-US" dirty="0"/>
              <a:t>Internet’s equivalent to traditional cash.</a:t>
            </a:r>
          </a:p>
          <a:p>
            <a:pPr lvl="1"/>
            <a:r>
              <a:rPr lang="en-US" dirty="0"/>
              <a:t>Converts digital cash to currency through 3rd party.</a:t>
            </a:r>
          </a:p>
          <a:p>
            <a:pPr lvl="1"/>
            <a:r>
              <a:rPr lang="en-US" dirty="0"/>
              <a:t>Cryptocurrency uses public ledgers, known as </a:t>
            </a:r>
            <a:r>
              <a:rPr lang="en-US" dirty="0" err="1"/>
              <a:t>blockchains</a:t>
            </a:r>
            <a:r>
              <a:rPr lang="en-US" dirty="0"/>
              <a:t>, to record all transactions.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80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3294380" cy="5195211"/>
          </a:xfrm>
        </p:spPr>
        <p:txBody>
          <a:bodyPr>
            <a:normAutofit/>
          </a:bodyPr>
          <a:lstStyle/>
          <a:p>
            <a:r>
              <a:rPr lang="en-US" sz="2000" dirty="0"/>
              <a:t>Shifts computing activities from users’ computers to computers on the Internet.</a:t>
            </a:r>
          </a:p>
          <a:p>
            <a:r>
              <a:rPr lang="en-US" sz="2000" dirty="0"/>
              <a:t>Frees end-users from owning, maintaining, and storing software programs and data.</a:t>
            </a:r>
          </a:p>
          <a:p>
            <a:r>
              <a:rPr lang="en-US" sz="2000" dirty="0"/>
              <a:t>Three basic components:</a:t>
            </a:r>
          </a:p>
          <a:p>
            <a:pPr lvl="1"/>
            <a:r>
              <a:rPr lang="en-US" sz="2000" dirty="0"/>
              <a:t>Clients (end-users).</a:t>
            </a:r>
          </a:p>
          <a:p>
            <a:pPr lvl="1"/>
            <a:r>
              <a:rPr lang="en-US" sz="2000" dirty="0"/>
              <a:t>The Internet.</a:t>
            </a:r>
          </a:p>
          <a:p>
            <a:pPr lvl="1"/>
            <a:r>
              <a:rPr lang="en-US" sz="2000" dirty="0"/>
              <a:t>Service providers.</a:t>
            </a:r>
          </a:p>
        </p:txBody>
      </p:sp>
      <p:pic>
        <p:nvPicPr>
          <p:cNvPr id="7" name="Picture 6" descr="Depiction of cloud computing shows a service provider interacting with various devices through a cloud rendering, all devices link through the cloud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244" y="1976324"/>
            <a:ext cx="5078408" cy="306045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Gravvi</a:t>
            </a:r>
            <a:r>
              <a:rPr lang="en-US" dirty="0"/>
              <a:t>/</a:t>
            </a:r>
            <a:r>
              <a:rPr lang="en-US" dirty="0" err="1"/>
              <a:t>Shutterstock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124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Things (</a:t>
            </a:r>
            <a:r>
              <a:rPr lang="en-US" dirty="0" err="1"/>
              <a:t>IoT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4672853" cy="33221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Continuing development of the Internet.</a:t>
            </a:r>
          </a:p>
          <a:p>
            <a:r>
              <a:rPr lang="en-US" dirty="0"/>
              <a:t>Allows objects embedded with electronic devices to send and receive data.</a:t>
            </a:r>
          </a:p>
          <a:p>
            <a:pPr lvl="1"/>
            <a:r>
              <a:rPr lang="en-US" dirty="0"/>
              <a:t>Smartphones.</a:t>
            </a:r>
          </a:p>
          <a:p>
            <a:pPr lvl="1"/>
            <a:r>
              <a:rPr lang="en-US" dirty="0"/>
              <a:t>Wearable devices.</a:t>
            </a:r>
          </a:p>
          <a:p>
            <a:pPr lvl="1"/>
            <a:r>
              <a:rPr lang="en-US" dirty="0"/>
              <a:t>Coffee makers.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4657904"/>
            <a:ext cx="4157980" cy="636793"/>
          </a:xfrm>
        </p:spPr>
        <p:txBody>
          <a:bodyPr>
            <a:normAutofit/>
          </a:bodyPr>
          <a:lstStyle/>
          <a:p>
            <a:r>
              <a:rPr lang="en-US" dirty="0"/>
              <a:t>Uses Web 3.0 Applications.</a:t>
            </a:r>
          </a:p>
        </p:txBody>
      </p:sp>
      <p:pic>
        <p:nvPicPr>
          <p:cNvPr id="8" name="Picture 7" descr="The image shows a person's wrist wearing a Fitbit device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424" y="1508981"/>
            <a:ext cx="2359356" cy="2133785"/>
          </a:xfrm>
          <a:prstGeom prst="rect">
            <a:avLst/>
          </a:prstGeom>
        </p:spPr>
      </p:pic>
      <p:pic>
        <p:nvPicPr>
          <p:cNvPr id="9" name="Picture 8" descr="Person holding a mobile phone in their right hand next to an Apple Watch on their left wrist to view Health tracker summary graphics on both devices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596" y="3808802"/>
            <a:ext cx="3505504" cy="2456901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dirty="0" err="1"/>
              <a:t>Myriaum</a:t>
            </a:r>
            <a:r>
              <a:rPr lang="en-US" dirty="0"/>
              <a:t> B/</a:t>
            </a:r>
            <a:r>
              <a:rPr lang="en-US" dirty="0" err="1"/>
              <a:t>Shutterstock</a:t>
            </a:r>
            <a:r>
              <a:rPr lang="en-US" dirty="0"/>
              <a:t>, Denys </a:t>
            </a:r>
            <a:r>
              <a:rPr lang="en-US" dirty="0" err="1"/>
              <a:t>Prykhodov</a:t>
            </a:r>
            <a:r>
              <a:rPr lang="en-US" dirty="0"/>
              <a:t>/</a:t>
            </a:r>
            <a:r>
              <a:rPr lang="en-US" dirty="0" err="1"/>
              <a:t>Shutterstock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274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Careers in I</a:t>
            </a:r>
            <a:r>
              <a:rPr lang="en-US" sz="100" dirty="0"/>
              <a:t> </a:t>
            </a:r>
            <a:r>
              <a:rPr lang="en-US" dirty="0"/>
              <a:t>T - Webmasters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4401820" cy="4605931"/>
          </a:xfrm>
        </p:spPr>
        <p:txBody>
          <a:bodyPr/>
          <a:lstStyle/>
          <a:p>
            <a:r>
              <a:rPr lang="en-US" dirty="0"/>
              <a:t>Develop and maintain websites and resources.</a:t>
            </a:r>
          </a:p>
          <a:p>
            <a:pPr lvl="1"/>
            <a:r>
              <a:rPr lang="en-US" dirty="0"/>
              <a:t>Backup of company website.</a:t>
            </a:r>
          </a:p>
          <a:p>
            <a:pPr lvl="1"/>
            <a:r>
              <a:rPr lang="en-US" dirty="0"/>
              <a:t>Design and development of websites.</a:t>
            </a:r>
          </a:p>
          <a:p>
            <a:pPr lvl="1"/>
            <a:r>
              <a:rPr lang="en-US" dirty="0"/>
              <a:t>Work with the marketing team.</a:t>
            </a:r>
          </a:p>
          <a:p>
            <a:pPr lvl="1"/>
            <a:r>
              <a:rPr lang="en-US" dirty="0"/>
              <a:t>Increase site traffic.</a:t>
            </a:r>
          </a:p>
          <a:p>
            <a:pPr lvl="1"/>
            <a:r>
              <a:rPr lang="en-US" dirty="0"/>
              <a:t>Development of web promotions.</a:t>
            </a:r>
          </a:p>
        </p:txBody>
      </p:sp>
      <p:pic>
        <p:nvPicPr>
          <p:cNvPr id="7" name="Picture 6" descr="Man in casual work attire standing in office with elbow resting on top of iMac computer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449" y="2058299"/>
            <a:ext cx="3853006" cy="2700762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G-Stock Studio/</a:t>
            </a:r>
            <a:r>
              <a:rPr lang="en-US" dirty="0" err="1"/>
              <a:t>Shutterstock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448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to the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541931"/>
          </a:xfrm>
        </p:spPr>
        <p:txBody>
          <a:bodyPr/>
          <a:lstStyle/>
          <a:p>
            <a:r>
              <a:rPr lang="en-US" dirty="0"/>
              <a:t>Home Smart Home.</a:t>
            </a:r>
          </a:p>
        </p:txBody>
      </p:sp>
      <p:pic>
        <p:nvPicPr>
          <p:cNvPr id="7" name="Picture 6" descr="Person holding phone in kitchen with sample Smart Phone app displayed on screen. Floating graphics show connections to various devices and systems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70" y="2111369"/>
            <a:ext cx="5864860" cy="407248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MyCreative</a:t>
            </a:r>
            <a:r>
              <a:rPr lang="en-US" dirty="0"/>
              <a:t>/</a:t>
            </a:r>
            <a:r>
              <a:rPr lang="en-US" dirty="0" err="1"/>
              <a:t>Shutterstock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331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Ended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5185051"/>
          </a:xfrm>
        </p:spPr>
        <p:txBody>
          <a:bodyPr>
            <a:noAutofit/>
          </a:bodyPr>
          <a:lstStyle/>
          <a:p>
            <a:pPr marL="402336" indent="-402336">
              <a:buFont typeface="+mj-lt"/>
              <a:buAutoNum type="arabicPeriod"/>
            </a:pPr>
            <a:r>
              <a:rPr lang="en-US" sz="1600" dirty="0"/>
              <a:t>Discuss the Internet and web, including their origins, the four generations of the web, and the most common uses.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600" dirty="0"/>
              <a:t>Describe how to access the Internet.  What are providers?  Define browsers, and discuss U</a:t>
            </a:r>
            <a:r>
              <a:rPr lang="en-US" sz="100" dirty="0"/>
              <a:t> </a:t>
            </a:r>
            <a:r>
              <a:rPr lang="en-US" sz="1600" dirty="0"/>
              <a:t>R</a:t>
            </a:r>
            <a:r>
              <a:rPr lang="en-US" sz="100" dirty="0"/>
              <a:t> </a:t>
            </a:r>
            <a:r>
              <a:rPr lang="en-US" sz="1600" dirty="0"/>
              <a:t>Ls, H</a:t>
            </a:r>
            <a:r>
              <a:rPr lang="en-US" sz="100" dirty="0"/>
              <a:t> </a:t>
            </a:r>
            <a:r>
              <a:rPr lang="en-US" sz="1600" dirty="0"/>
              <a:t>T</a:t>
            </a:r>
            <a:r>
              <a:rPr lang="en-US" sz="100" dirty="0"/>
              <a:t> </a:t>
            </a:r>
            <a:r>
              <a:rPr lang="en-US" sz="1600" dirty="0"/>
              <a:t>M</a:t>
            </a:r>
            <a:r>
              <a:rPr lang="en-US" sz="100" dirty="0"/>
              <a:t> </a:t>
            </a:r>
            <a:r>
              <a:rPr lang="en-US" sz="1600" dirty="0"/>
              <a:t>L, C</a:t>
            </a:r>
            <a:r>
              <a:rPr lang="en-US" sz="100" dirty="0"/>
              <a:t> </a:t>
            </a:r>
            <a:r>
              <a:rPr lang="en-US" sz="1600" dirty="0"/>
              <a:t>S</a:t>
            </a:r>
            <a:r>
              <a:rPr lang="en-US" sz="100" dirty="0"/>
              <a:t> </a:t>
            </a:r>
            <a:r>
              <a:rPr lang="en-US" sz="1600" dirty="0" err="1"/>
              <a:t>S</a:t>
            </a:r>
            <a:r>
              <a:rPr lang="en-US" sz="1600" dirty="0"/>
              <a:t>, JavaScript, AJAX, P</a:t>
            </a:r>
            <a:r>
              <a:rPr lang="en-US" sz="100" dirty="0"/>
              <a:t> </a:t>
            </a:r>
            <a:r>
              <a:rPr lang="en-US" sz="1600" dirty="0"/>
              <a:t>H</a:t>
            </a:r>
            <a:r>
              <a:rPr lang="en-US" sz="100" dirty="0"/>
              <a:t> </a:t>
            </a:r>
            <a:r>
              <a:rPr lang="en-US" sz="1600" dirty="0"/>
              <a:t>P, and mobile browsers.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600" dirty="0"/>
              <a:t>What are Web utilities?  Discuss filters, file transfer utilities, and Internet security suites.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600" dirty="0"/>
              <a:t>Discuss Internet communications, including social networking, blogs, microblogs, podcasts, wikis, client-based and web-based e-mail, and messaging.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600" dirty="0"/>
              <a:t>Define search tools including search services.  Discuss search engines.  Describe how to evaluate the content of a web site for Authority, Accuracy, Objectivity, and Currency.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600" dirty="0"/>
              <a:t>Describe electronic commerce, including business-to-consumer, consumer-to-consumer, and business-to-business e-commerce, and security.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600" dirty="0"/>
              <a:t>Discuss the Internet of Things (</a:t>
            </a:r>
            <a:r>
              <a:rPr lang="en-US" sz="1600" dirty="0" err="1"/>
              <a:t>IoT</a:t>
            </a:r>
            <a:r>
              <a:rPr lang="en-US" sz="1600" dirty="0"/>
              <a:t>). Describe how Fitbit and Apple’s Health App are examples of how an </a:t>
            </a:r>
            <a:r>
              <a:rPr lang="en-US" sz="1600" dirty="0" err="1"/>
              <a:t>IoT</a:t>
            </a:r>
            <a:r>
              <a:rPr lang="en-US" sz="1600" dirty="0"/>
              <a:t> device can interact with a Web 3.0 application.</a:t>
            </a:r>
          </a:p>
          <a:p>
            <a:pPr marL="402336" indent="-402336">
              <a:buFont typeface="+mj-lt"/>
              <a:buAutoNum type="arabicPeriod"/>
            </a:pPr>
            <a:r>
              <a:rPr lang="en-US" sz="1600" dirty="0"/>
              <a:t>What is cloud computing? Describe the three basic components of cloud computing.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315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F92C4D4-C867-4E2F-BF62-33A518B4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Main 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AE7BB7-8AAC-4997-A2E0-E359554D78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83129" y="6551618"/>
            <a:ext cx="9277005" cy="232133"/>
          </a:xfrm>
        </p:spPr>
        <p:txBody>
          <a:bodyPr/>
          <a:lstStyle/>
          <a:p>
            <a:pPr algn="ctr"/>
            <a:r>
              <a:rPr lang="en-US" sz="1200" noProof="1">
                <a:latin typeface="Arial" panose="020B0604020202020204" pitchFamily="34" charset="0"/>
                <a:cs typeface="Arial" panose="020B0604020202020204" pitchFamily="34" charset="0"/>
              </a:rPr>
              <a:t>© McGraw Hill LLC. All rights reserved. No reproduction or distribution without the prior written consent of McGraw Hill LLC.</a:t>
            </a:r>
          </a:p>
        </p:txBody>
      </p:sp>
    </p:spTree>
    <p:extLst>
      <p:ext uri="{BB962C8B-B14F-4D97-AF65-F5344CB8AC3E}">
        <p14:creationId xmlns:p14="http://schemas.microsoft.com/office/powerpoint/2010/main" val="1080484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and the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8458200" cy="907690"/>
          </a:xfrm>
        </p:spPr>
        <p:txBody>
          <a:bodyPr>
            <a:normAutofit/>
          </a:bodyPr>
          <a:lstStyle/>
          <a:p>
            <a:r>
              <a:rPr lang="en-US" sz="2000" dirty="0"/>
              <a:t>The Internet. Large global network connecting smaller networks all over the globe.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2286001"/>
            <a:ext cx="8458200" cy="1635759"/>
          </a:xfrm>
        </p:spPr>
        <p:txBody>
          <a:bodyPr>
            <a:normAutofit/>
          </a:bodyPr>
          <a:lstStyle/>
          <a:p>
            <a:r>
              <a:rPr lang="en-US" sz="2000" dirty="0"/>
              <a:t>The Internet launched in 1969.</a:t>
            </a:r>
          </a:p>
          <a:p>
            <a:pPr lvl="1"/>
            <a:r>
              <a:rPr lang="en-US" sz="2000" dirty="0"/>
              <a:t>The United States funded a project to develop a national computer network.</a:t>
            </a:r>
          </a:p>
          <a:p>
            <a:pPr lvl="1"/>
            <a:r>
              <a:rPr lang="en-US" sz="2000" dirty="0"/>
              <a:t>ARPANET (Advanced Research Project Agency Network). </a:t>
            </a:r>
            <a:r>
              <a:rPr lang="zh-CN" altLang="en-US" sz="2000" dirty="0"/>
              <a:t>（</a:t>
            </a:r>
            <a:r>
              <a:rPr lang="en-US" altLang="zh-CN" sz="2000" dirty="0"/>
              <a:t>ENIAC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42900" y="4023361"/>
            <a:ext cx="8608060" cy="2448559"/>
          </a:xfrm>
        </p:spPr>
        <p:txBody>
          <a:bodyPr>
            <a:noAutofit/>
          </a:bodyPr>
          <a:lstStyle/>
          <a:p>
            <a:r>
              <a:rPr lang="en-US" sz="2000" dirty="0"/>
              <a:t>World Wide Web or W</a:t>
            </a:r>
            <a:r>
              <a:rPr lang="en-US" sz="100" dirty="0"/>
              <a:t> </a:t>
            </a:r>
            <a:r>
              <a:rPr lang="en-US" sz="2000" dirty="0" err="1"/>
              <a:t>W</a:t>
            </a:r>
            <a:r>
              <a:rPr lang="en-US" sz="100" dirty="0"/>
              <a:t> </a:t>
            </a:r>
            <a:r>
              <a:rPr lang="en-US" sz="2000" dirty="0" err="1"/>
              <a:t>W</a:t>
            </a:r>
            <a:r>
              <a:rPr lang="en-US" sz="2000" dirty="0"/>
              <a:t>  was introduced in 19</a:t>
            </a:r>
            <a:r>
              <a:rPr lang="en-US" sz="100" dirty="0"/>
              <a:t> </a:t>
            </a:r>
            <a:r>
              <a:rPr lang="en-US" sz="2000" dirty="0"/>
              <a:t>91.</a:t>
            </a:r>
          </a:p>
          <a:p>
            <a:r>
              <a:rPr lang="en-US" sz="2000" dirty="0"/>
              <a:t>The Internet and the web are NOT the same.</a:t>
            </a:r>
          </a:p>
          <a:p>
            <a:pPr lvl="1"/>
            <a:r>
              <a:rPr lang="en-US" sz="2000" dirty="0"/>
              <a:t>The Internet is the physical network.</a:t>
            </a:r>
          </a:p>
          <a:p>
            <a:pPr lvl="1"/>
            <a:r>
              <a:rPr lang="en-US" sz="2000" dirty="0"/>
              <a:t>The web is a multimedia interface to the resources available on the Internet.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585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4188460" cy="2523130"/>
          </a:xfrm>
        </p:spPr>
        <p:txBody>
          <a:bodyPr>
            <a:normAutofit/>
          </a:bodyPr>
          <a:lstStyle/>
          <a:p>
            <a:r>
              <a:rPr lang="en-US" sz="2200" dirty="0"/>
              <a:t>Web 1.0.</a:t>
            </a:r>
          </a:p>
          <a:p>
            <a:pPr lvl="1"/>
            <a:r>
              <a:rPr lang="en-US" sz="2200" dirty="0"/>
              <a:t>1st generation.</a:t>
            </a:r>
          </a:p>
          <a:p>
            <a:pPr lvl="1"/>
            <a:r>
              <a:rPr lang="en-US" sz="2200" dirty="0"/>
              <a:t>Linking existing information focus.</a:t>
            </a:r>
          </a:p>
          <a:p>
            <a:pPr lvl="1"/>
            <a:r>
              <a:rPr lang="en-US" sz="2200" dirty="0"/>
              <a:t>Search programs were created.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3921760"/>
            <a:ext cx="4188460" cy="2499359"/>
          </a:xfrm>
        </p:spPr>
        <p:txBody>
          <a:bodyPr>
            <a:normAutofit/>
          </a:bodyPr>
          <a:lstStyle/>
          <a:p>
            <a:r>
              <a:rPr lang="en-US" sz="2200" dirty="0"/>
              <a:t>Web 2.0.</a:t>
            </a:r>
          </a:p>
          <a:p>
            <a:pPr lvl="1"/>
            <a:r>
              <a:rPr lang="en-US" sz="2200" dirty="0"/>
              <a:t>Dynamic content creation.</a:t>
            </a:r>
          </a:p>
          <a:p>
            <a:pPr lvl="1"/>
            <a:r>
              <a:rPr lang="en-US" sz="2200" dirty="0"/>
              <a:t>Facebook is most common in Web 2.0.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775200" y="1276710"/>
            <a:ext cx="4025900" cy="2065930"/>
          </a:xfrm>
        </p:spPr>
        <p:txBody>
          <a:bodyPr>
            <a:normAutofit/>
          </a:bodyPr>
          <a:lstStyle/>
          <a:p>
            <a:r>
              <a:rPr lang="en-US" sz="2200" dirty="0"/>
              <a:t>Web 3.0.</a:t>
            </a:r>
          </a:p>
          <a:p>
            <a:pPr lvl="1"/>
            <a:r>
              <a:rPr lang="en-US" sz="2200" dirty="0"/>
              <a:t>Identifies relationships between data.</a:t>
            </a:r>
          </a:p>
          <a:p>
            <a:pPr lvl="1"/>
            <a:r>
              <a:rPr lang="en-US" sz="2200" dirty="0"/>
              <a:t>Personalized content creation for users.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775200" y="3474720"/>
            <a:ext cx="4025900" cy="2540000"/>
          </a:xfrm>
        </p:spPr>
        <p:txBody>
          <a:bodyPr>
            <a:normAutofit/>
          </a:bodyPr>
          <a:lstStyle/>
          <a:p>
            <a:r>
              <a:rPr lang="en-US" sz="2200" dirty="0"/>
              <a:t>Web 4.0.</a:t>
            </a:r>
          </a:p>
          <a:p>
            <a:pPr lvl="1"/>
            <a:r>
              <a:rPr lang="en-US" sz="2200" dirty="0"/>
              <a:t>Called the mobile web.</a:t>
            </a:r>
          </a:p>
          <a:p>
            <a:pPr lvl="1"/>
            <a:r>
              <a:rPr lang="en-US" sz="2200" dirty="0"/>
              <a:t>Similar to Web 3.0 but includes information from mobile devices.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47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Internet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en-US" dirty="0"/>
              <a:t>Communicating.</a:t>
            </a:r>
          </a:p>
          <a:p>
            <a:pPr lvl="1"/>
            <a:r>
              <a:rPr lang="en-US" dirty="0"/>
              <a:t>Shopping.</a:t>
            </a:r>
          </a:p>
          <a:p>
            <a:pPr lvl="1"/>
            <a:r>
              <a:rPr lang="en-US" dirty="0"/>
              <a:t>Searching.</a:t>
            </a:r>
          </a:p>
          <a:p>
            <a:pPr lvl="1"/>
            <a:r>
              <a:rPr lang="en-US" dirty="0"/>
              <a:t>Education or e-learning.</a:t>
            </a:r>
          </a:p>
          <a:p>
            <a:pPr lvl="1"/>
            <a:r>
              <a:rPr lang="en-US" dirty="0"/>
              <a:t>Online Entertainment.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991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IT Work for You – Online Entertainment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1171851"/>
          </a:xfrm>
        </p:spPr>
        <p:txBody>
          <a:bodyPr>
            <a:normAutofit/>
          </a:bodyPr>
          <a:lstStyle/>
          <a:p>
            <a:r>
              <a:rPr lang="en-US" sz="2000" dirty="0"/>
              <a:t>Online options for TV, movies, music, books, social media, news feeds.</a:t>
            </a:r>
          </a:p>
          <a:p>
            <a:pPr lvl="1"/>
            <a:r>
              <a:rPr lang="en-US" sz="2000" dirty="0"/>
              <a:t>Hulu, Amazon Prime, Netflix, Amazon Kindle, C</a:t>
            </a:r>
            <a:r>
              <a:rPr lang="en-US" sz="100" dirty="0"/>
              <a:t> </a:t>
            </a:r>
            <a:r>
              <a:rPr lang="en-US" sz="2000" dirty="0"/>
              <a:t>N</a:t>
            </a:r>
            <a:r>
              <a:rPr lang="en-US" sz="100" dirty="0"/>
              <a:t> </a:t>
            </a:r>
            <a:r>
              <a:rPr lang="en-US" sz="2000" dirty="0" err="1"/>
              <a:t>N</a:t>
            </a:r>
            <a:r>
              <a:rPr lang="en-US" sz="2000" dirty="0"/>
              <a:t>, Instagram, Tidal, </a:t>
            </a:r>
            <a:r>
              <a:rPr lang="en-US" sz="2000" dirty="0" err="1"/>
              <a:t>HBOMax</a:t>
            </a:r>
            <a:r>
              <a:rPr lang="en-US" sz="2000" dirty="0"/>
              <a:t>, Apple Podcasts.</a:t>
            </a:r>
          </a:p>
        </p:txBody>
      </p:sp>
      <p:pic>
        <p:nvPicPr>
          <p:cNvPr id="7" name="Picture 6" descr="Screenshot of HBOMax home page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58" y="2640916"/>
            <a:ext cx="2704642" cy="1662690"/>
          </a:xfrm>
          <a:prstGeom prst="rect">
            <a:avLst/>
          </a:prstGeom>
        </p:spPr>
      </p:pic>
      <p:pic>
        <p:nvPicPr>
          <p:cNvPr id="8" name="Picture 7" descr="Screenshot of Tidal home page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01" y="4598629"/>
            <a:ext cx="2699099" cy="1684859"/>
          </a:xfrm>
          <a:prstGeom prst="rect">
            <a:avLst/>
          </a:prstGeom>
        </p:spPr>
      </p:pic>
      <p:pic>
        <p:nvPicPr>
          <p:cNvPr id="9" name="Picture 8" descr="Screenshot of Instagram home page.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837" y="2850035"/>
            <a:ext cx="2704642" cy="2582711"/>
          </a:xfrm>
          <a:prstGeom prst="rect">
            <a:avLst/>
          </a:prstGeom>
        </p:spPr>
      </p:pic>
      <p:pic>
        <p:nvPicPr>
          <p:cNvPr id="10" name="Picture 9" descr="Screenshot of the Apple Podcasts website.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217" y="4303606"/>
            <a:ext cx="2494035" cy="187329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Jesse33/</a:t>
            </a:r>
            <a:r>
              <a:rPr lang="en-US" dirty="0" err="1"/>
              <a:t>Shutterstock</a:t>
            </a:r>
            <a:r>
              <a:rPr lang="en-US" dirty="0"/>
              <a:t>; Annette </a:t>
            </a:r>
            <a:r>
              <a:rPr lang="en-US" dirty="0" err="1"/>
              <a:t>Shaff</a:t>
            </a:r>
            <a:r>
              <a:rPr lang="en-US" dirty="0"/>
              <a:t>/</a:t>
            </a:r>
            <a:r>
              <a:rPr lang="en-US" dirty="0" err="1"/>
              <a:t>Shutterstock</a:t>
            </a:r>
            <a:r>
              <a:rPr lang="en-US" dirty="0"/>
              <a:t>; </a:t>
            </a:r>
            <a:r>
              <a:rPr lang="en-US" dirty="0" err="1"/>
              <a:t>Castleski</a:t>
            </a:r>
            <a:r>
              <a:rPr lang="en-US" dirty="0"/>
              <a:t>/</a:t>
            </a:r>
            <a:r>
              <a:rPr lang="en-US" dirty="0" err="1"/>
              <a:t>Shutterstock</a:t>
            </a:r>
            <a:r>
              <a:rPr lang="en-US" dirty="0"/>
              <a:t>; Roman </a:t>
            </a:r>
            <a:r>
              <a:rPr lang="en-US" dirty="0" err="1"/>
              <a:t>Psyshchyk</a:t>
            </a:r>
            <a:r>
              <a:rPr lang="en-US" dirty="0"/>
              <a:t>/</a:t>
            </a:r>
            <a:r>
              <a:rPr lang="en-US" dirty="0" err="1"/>
              <a:t>Shutterstock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93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Access Providers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2319931"/>
          </a:xfrm>
        </p:spPr>
        <p:txBody>
          <a:bodyPr/>
          <a:lstStyle/>
          <a:p>
            <a:r>
              <a:rPr lang="en-US" dirty="0"/>
              <a:t>Internet Service Provider (I</a:t>
            </a:r>
            <a:r>
              <a:rPr lang="en-US" sz="100" dirty="0"/>
              <a:t> </a:t>
            </a:r>
            <a:r>
              <a:rPr lang="en-US" dirty="0"/>
              <a:t>S</a:t>
            </a:r>
            <a:r>
              <a:rPr lang="en-US" sz="100" dirty="0"/>
              <a:t> </a:t>
            </a:r>
            <a:r>
              <a:rPr lang="en-US" dirty="0"/>
              <a:t>P).</a:t>
            </a:r>
          </a:p>
          <a:p>
            <a:pPr lvl="1"/>
            <a:r>
              <a:rPr lang="en-US" dirty="0"/>
              <a:t>Common way to access the Internet.</a:t>
            </a:r>
          </a:p>
          <a:p>
            <a:pPr lvl="1"/>
            <a:r>
              <a:rPr lang="en-US" dirty="0"/>
              <a:t>Provide a path to access the Internet.</a:t>
            </a:r>
          </a:p>
          <a:p>
            <a:pPr lvl="1"/>
            <a:r>
              <a:rPr lang="en-US" dirty="0"/>
              <a:t>Use digital subscriber line (D</a:t>
            </a:r>
            <a:r>
              <a:rPr lang="en-US" sz="100" dirty="0"/>
              <a:t> </a:t>
            </a:r>
            <a:r>
              <a:rPr lang="en-US" dirty="0"/>
              <a:t>S</a:t>
            </a:r>
            <a:r>
              <a:rPr lang="en-US" sz="100" dirty="0"/>
              <a:t> </a:t>
            </a:r>
            <a:r>
              <a:rPr lang="en-US" dirty="0"/>
              <a:t>L), cable, and/or wireless connections.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3738881"/>
            <a:ext cx="8458200" cy="2509520"/>
          </a:xfrm>
        </p:spPr>
        <p:txBody>
          <a:bodyPr/>
          <a:lstStyle/>
          <a:p>
            <a:r>
              <a:rPr lang="en-US" dirty="0"/>
              <a:t>Most common providers.</a:t>
            </a:r>
          </a:p>
          <a:p>
            <a:pPr lvl="1"/>
            <a:r>
              <a:rPr lang="en-US" dirty="0"/>
              <a:t>Verizon, Comcast, Sprint, T-Mobile, AT&amp;T.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dirty="0"/>
              <a:t>Microsoft </a:t>
            </a:r>
            <a:r>
              <a:rPr lang="en-US" dirty="0" err="1"/>
              <a:t>Corportation</a:t>
            </a:r>
            <a:r>
              <a:rPr lang="en-US" dirty="0"/>
              <a:t>; </a:t>
            </a:r>
            <a:r>
              <a:rPr lang="en-US" dirty="0" err="1"/>
              <a:t>Applie</a:t>
            </a:r>
            <a:r>
              <a:rPr lang="en-US" dirty="0"/>
              <a:t>,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323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Browsers</a:t>
            </a:r>
            <a:r>
              <a:rPr lang="zh-CN" altLang="en-US" dirty="0"/>
              <a:t>（</a:t>
            </a:r>
            <a:r>
              <a:rPr lang="en-US" altLang="zh-CN" dirty="0"/>
              <a:t>HTML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4330700" cy="2706011"/>
          </a:xfrm>
        </p:spPr>
        <p:txBody>
          <a:bodyPr>
            <a:normAutofit/>
          </a:bodyPr>
          <a:lstStyle/>
          <a:p>
            <a:r>
              <a:rPr lang="en-US" sz="1800" dirty="0"/>
              <a:t>Provide access to web resources.</a:t>
            </a:r>
          </a:p>
          <a:p>
            <a:r>
              <a:rPr lang="en-US" sz="1800" dirty="0"/>
              <a:t>Allow you to explore the web.</a:t>
            </a:r>
          </a:p>
          <a:p>
            <a:pPr lvl="1"/>
            <a:r>
              <a:rPr lang="en-US" sz="1800" dirty="0"/>
              <a:t>Connect to remote computers.</a:t>
            </a:r>
          </a:p>
          <a:p>
            <a:pPr lvl="1"/>
            <a:r>
              <a:rPr lang="en-US" sz="1800" dirty="0"/>
              <a:t>Uncomplicated interface to the Internet.</a:t>
            </a:r>
          </a:p>
          <a:p>
            <a:pPr lvl="1"/>
            <a:r>
              <a:rPr lang="en-US" sz="1800" dirty="0"/>
              <a:t>File transfer.</a:t>
            </a:r>
          </a:p>
          <a:p>
            <a:pPr lvl="1"/>
            <a:r>
              <a:rPr lang="en-US" sz="1800" dirty="0"/>
              <a:t>Display many varieties of multimedia.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42900" y="4114800"/>
            <a:ext cx="4330700" cy="2046849"/>
          </a:xfrm>
        </p:spPr>
        <p:txBody>
          <a:bodyPr>
            <a:normAutofit/>
          </a:bodyPr>
          <a:lstStyle/>
          <a:p>
            <a:r>
              <a:rPr lang="en-US" sz="1800" dirty="0"/>
              <a:t>Popular Web browsers include:</a:t>
            </a:r>
          </a:p>
          <a:p>
            <a:pPr lvl="1"/>
            <a:r>
              <a:rPr lang="en-US" sz="1800" dirty="0"/>
              <a:t>Mozilla Firefox.</a:t>
            </a:r>
          </a:p>
          <a:p>
            <a:pPr lvl="1"/>
            <a:r>
              <a:rPr lang="en-US" sz="1800" dirty="0"/>
              <a:t>Apple Safari.</a:t>
            </a:r>
          </a:p>
          <a:p>
            <a:pPr lvl="1"/>
            <a:r>
              <a:rPr lang="en-US" sz="1800" dirty="0"/>
              <a:t>Microsoft Edge.</a:t>
            </a:r>
          </a:p>
          <a:p>
            <a:pPr lvl="1"/>
            <a:r>
              <a:rPr lang="en-US" sz="1800" dirty="0"/>
              <a:t>Google Chrome.</a:t>
            </a:r>
          </a:p>
        </p:txBody>
      </p:sp>
      <p:pic>
        <p:nvPicPr>
          <p:cNvPr id="8" name="Picture 7" descr="The Microsoft Edge web browser is displayed on a mobile phone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447" y="2014605"/>
            <a:ext cx="4029805" cy="282878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dirty="0" err="1"/>
              <a:t>Indiaforte</a:t>
            </a:r>
            <a:r>
              <a:rPr lang="en-US" dirty="0"/>
              <a:t>/</a:t>
            </a:r>
            <a:r>
              <a:rPr lang="en-US" dirty="0" err="1"/>
              <a:t>Alamy</a:t>
            </a:r>
            <a:r>
              <a:rPr lang="en-US" dirty="0"/>
              <a:t> Stock Photo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71863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 Master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21D45154-5908-4760-96C7-F0E2BCA85E9B}" vid="{E7BC6287-1E57-46F8-B46D-CC0ECE7CEE8E}"/>
    </a:ext>
  </a:extLst>
</a:theme>
</file>

<file path=ppt/theme/theme2.xml><?xml version="1.0" encoding="utf-8"?>
<a:theme xmlns:a="http://schemas.openxmlformats.org/drawingml/2006/main" name="MainContentSlideMaster">
  <a:themeElements>
    <a:clrScheme name="Custom 3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21D45154-5908-4760-96C7-F0E2BCA85E9B}" vid="{B9FDA032-B3B1-4FDF-8A44-9303BC60C76A}"/>
    </a:ext>
  </a:extLst>
</a:theme>
</file>

<file path=ppt/theme/theme3.xml><?xml version="1.0" encoding="utf-8"?>
<a:theme xmlns:a="http://schemas.openxmlformats.org/drawingml/2006/main" name="ClosingMaster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21D45154-5908-4760-96C7-F0E2BCA85E9B}" vid="{AD8FA8EE-38E3-45B4-B8A8-91E7376F22D2}"/>
    </a:ext>
  </a:extLst>
</a:theme>
</file>

<file path=ppt/theme/theme4.xml><?xml version="1.0" encoding="utf-8"?>
<a:theme xmlns:a="http://schemas.openxmlformats.org/drawingml/2006/main" name="DividerSlideMaster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21D45154-5908-4760-96C7-F0E2BCA85E9B}" vid="{59A53402-BF8D-4356-9B02-35501F8B049D}"/>
    </a:ext>
  </a:extLst>
</a:theme>
</file>

<file path=ppt/theme/theme5.xml><?xml version="1.0" encoding="utf-8"?>
<a:theme xmlns:a="http://schemas.openxmlformats.org/drawingml/2006/main" name="ImageDescriptionAppendixSlideMaster">
  <a:themeElements>
    <a:clrScheme name="Custom 3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21D45154-5908-4760-96C7-F0E2BCA85E9B}" vid="{002D0E3A-676D-4160-97AC-45FBF1A959A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MHHE_Generic Accessible PPT Template_Editorial_v11_2020</Template>
  <TotalTime>2031</TotalTime>
  <Words>4173</Words>
  <Application>Microsoft Office PowerPoint</Application>
  <PresentationFormat>全屏显示(4:3)</PresentationFormat>
  <Paragraphs>607</Paragraphs>
  <Slides>38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黑体</vt:lpstr>
      <vt:lpstr>Arial</vt:lpstr>
      <vt:lpstr>Calibri</vt:lpstr>
      <vt:lpstr>Times New Roman</vt:lpstr>
      <vt:lpstr>Title Slides Master</vt:lpstr>
      <vt:lpstr>MainContentSlideMaster</vt:lpstr>
      <vt:lpstr>ClosingMaster</vt:lpstr>
      <vt:lpstr>DividerSlideMaster</vt:lpstr>
      <vt:lpstr>ImageDescriptionAppendixSlideMaster</vt:lpstr>
      <vt:lpstr>Chapter 2</vt:lpstr>
      <vt:lpstr>Learning Objectives</vt:lpstr>
      <vt:lpstr>Introduction</vt:lpstr>
      <vt:lpstr>The Internet and the Web</vt:lpstr>
      <vt:lpstr>Web</vt:lpstr>
      <vt:lpstr>Common Internet Uses</vt:lpstr>
      <vt:lpstr>Making IT Work for You – Online Entertainment</vt:lpstr>
      <vt:lpstr>Internet Access Providers</vt:lpstr>
      <vt:lpstr>Browsers（HTML）</vt:lpstr>
      <vt:lpstr>U R Ls (http://www.swu.edu.cn)</vt:lpstr>
      <vt:lpstr>Top-Level Domain (T L D)</vt:lpstr>
      <vt:lpstr>H T M L and Hyperlinks</vt:lpstr>
      <vt:lpstr>Interactive Web Sites</vt:lpstr>
      <vt:lpstr>Web Utilities</vt:lpstr>
      <vt:lpstr>Filters</vt:lpstr>
      <vt:lpstr>File Transfer Utilities</vt:lpstr>
      <vt:lpstr>Internet Security Suites</vt:lpstr>
      <vt:lpstr>Communication</vt:lpstr>
      <vt:lpstr>Social Networking</vt:lpstr>
      <vt:lpstr>Blogs</vt:lpstr>
      <vt:lpstr>Webcast, Podcast, and Wikis</vt:lpstr>
      <vt:lpstr>Messaging</vt:lpstr>
      <vt:lpstr>E-Mail</vt:lpstr>
      <vt:lpstr>E-mail Systems</vt:lpstr>
      <vt:lpstr>SPAM</vt:lpstr>
      <vt:lpstr>Search Tools</vt:lpstr>
      <vt:lpstr>Content Evaluation</vt:lpstr>
      <vt:lpstr>Electronic Commerce</vt:lpstr>
      <vt:lpstr>Business to Consumer (B2C)</vt:lpstr>
      <vt:lpstr>Consumer to Consumer (C2C)</vt:lpstr>
      <vt:lpstr>Business to Business (B2B)</vt:lpstr>
      <vt:lpstr>Security</vt:lpstr>
      <vt:lpstr>Cloud Computing</vt:lpstr>
      <vt:lpstr>Internet of Things (IoT)</vt:lpstr>
      <vt:lpstr>Careers in I T - Webmasters</vt:lpstr>
      <vt:lpstr>A Look to the Future</vt:lpstr>
      <vt:lpstr>Open Ended Questions</vt:lpstr>
      <vt:lpstr>End of Main Content</vt:lpstr>
    </vt:vector>
  </TitlesOfParts>
  <Company>McGraw Hill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dc:creator/>
  <cp:keywords/>
  <cp:lastModifiedBy>zhangyp</cp:lastModifiedBy>
  <cp:revision>226</cp:revision>
  <dcterms:created xsi:type="dcterms:W3CDTF">2021-07-01T13:49:16Z</dcterms:created>
  <dcterms:modified xsi:type="dcterms:W3CDTF">2022-09-29T08:23:39Z</dcterms:modified>
</cp:coreProperties>
</file>